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7" r:id="rId5"/>
    <p:sldId id="259" r:id="rId6"/>
    <p:sldId id="278" r:id="rId7"/>
    <p:sldId id="262" r:id="rId8"/>
    <p:sldId id="275" r:id="rId9"/>
    <p:sldId id="279" r:id="rId10"/>
    <p:sldId id="263" r:id="rId11"/>
    <p:sldId id="265" r:id="rId12"/>
    <p:sldId id="280" r:id="rId13"/>
    <p:sldId id="281" r:id="rId14"/>
    <p:sldId id="276" r:id="rId15"/>
    <p:sldId id="2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9999"/>
    <a:srgbClr val="FC6667"/>
    <a:srgbClr val="00FB0A"/>
    <a:srgbClr val="6261FE"/>
    <a:srgbClr val="FEFB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0" autoAdjust="0"/>
    <p:restoredTop sz="94660"/>
  </p:normalViewPr>
  <p:slideViewPr>
    <p:cSldViewPr snapToGrid="0">
      <p:cViewPr varScale="1">
        <p:scale>
          <a:sx n="92" d="100"/>
          <a:sy n="92" d="100"/>
        </p:scale>
        <p:origin x="187" y="3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eg>
</file>

<file path=ppt/media/image12.jpeg>
</file>

<file path=ppt/media/image13.jpg>
</file>

<file path=ppt/media/image14.png>
</file>

<file path=ppt/media/image2.jpg>
</file>

<file path=ppt/media/image3.jpg>
</file>

<file path=ppt/media/image4.jp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E1671-322E-85D2-97D8-1566FDAD076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BEA0DAF-F8D0-400D-21DA-977761532A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DB76B438-E5E1-9001-84D6-401491260644}"/>
              </a:ext>
            </a:extLst>
          </p:cNvPr>
          <p:cNvSpPr>
            <a:spLocks noGrp="1"/>
          </p:cNvSpPr>
          <p:nvPr>
            <p:ph type="dt" sz="half" idx="10"/>
          </p:nvPr>
        </p:nvSpPr>
        <p:spPr/>
        <p:txBody>
          <a:bodyPr/>
          <a:lstStyle/>
          <a:p>
            <a:fld id="{41406B03-C714-423B-BF28-D7AE2244F419}" type="datetimeFigureOut">
              <a:rPr lang="en-CA" smtClean="0"/>
              <a:t>2025-05-12</a:t>
            </a:fld>
            <a:endParaRPr lang="en-CA"/>
          </a:p>
        </p:txBody>
      </p:sp>
      <p:sp>
        <p:nvSpPr>
          <p:cNvPr id="5" name="Footer Placeholder 4">
            <a:extLst>
              <a:ext uri="{FF2B5EF4-FFF2-40B4-BE49-F238E27FC236}">
                <a16:creationId xmlns:a16="http://schemas.microsoft.com/office/drawing/2014/main" id="{5CF1BA83-FDE2-B6C2-D6AE-6245A7C77B5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313AC53-5B44-CD9E-27E6-37E3F32AB136}"/>
              </a:ext>
            </a:extLst>
          </p:cNvPr>
          <p:cNvSpPr>
            <a:spLocks noGrp="1"/>
          </p:cNvSpPr>
          <p:nvPr>
            <p:ph type="sldNum" sz="quarter" idx="12"/>
          </p:nvPr>
        </p:nvSpPr>
        <p:spPr/>
        <p:txBody>
          <a:bodyPr/>
          <a:lstStyle/>
          <a:p>
            <a:fld id="{7E5CC5C9-62EF-4892-8963-A1F91B7A64E8}" type="slidenum">
              <a:rPr lang="en-CA" smtClean="0"/>
              <a:t>‹#›</a:t>
            </a:fld>
            <a:endParaRPr lang="en-CA"/>
          </a:p>
        </p:txBody>
      </p:sp>
    </p:spTree>
    <p:extLst>
      <p:ext uri="{BB962C8B-B14F-4D97-AF65-F5344CB8AC3E}">
        <p14:creationId xmlns:p14="http://schemas.microsoft.com/office/powerpoint/2010/main" val="3210008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E332C-4EDF-AEED-AB1E-806272606E7D}"/>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F04D2356-DD7F-41D0-5234-A4078330DCE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3FB2881-71E2-56DD-C22D-C158478467B0}"/>
              </a:ext>
            </a:extLst>
          </p:cNvPr>
          <p:cNvSpPr>
            <a:spLocks noGrp="1"/>
          </p:cNvSpPr>
          <p:nvPr>
            <p:ph type="dt" sz="half" idx="10"/>
          </p:nvPr>
        </p:nvSpPr>
        <p:spPr/>
        <p:txBody>
          <a:bodyPr/>
          <a:lstStyle/>
          <a:p>
            <a:fld id="{41406B03-C714-423B-BF28-D7AE2244F419}" type="datetimeFigureOut">
              <a:rPr lang="en-CA" smtClean="0"/>
              <a:t>2025-05-12</a:t>
            </a:fld>
            <a:endParaRPr lang="en-CA"/>
          </a:p>
        </p:txBody>
      </p:sp>
      <p:sp>
        <p:nvSpPr>
          <p:cNvPr id="5" name="Footer Placeholder 4">
            <a:extLst>
              <a:ext uri="{FF2B5EF4-FFF2-40B4-BE49-F238E27FC236}">
                <a16:creationId xmlns:a16="http://schemas.microsoft.com/office/drawing/2014/main" id="{D4A798D4-A966-DA65-9643-DD8955229E3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8BDD1B7-3EE7-4191-C015-8398BD2590D3}"/>
              </a:ext>
            </a:extLst>
          </p:cNvPr>
          <p:cNvSpPr>
            <a:spLocks noGrp="1"/>
          </p:cNvSpPr>
          <p:nvPr>
            <p:ph type="sldNum" sz="quarter" idx="12"/>
          </p:nvPr>
        </p:nvSpPr>
        <p:spPr/>
        <p:txBody>
          <a:bodyPr/>
          <a:lstStyle/>
          <a:p>
            <a:fld id="{7E5CC5C9-62EF-4892-8963-A1F91B7A64E8}" type="slidenum">
              <a:rPr lang="en-CA" smtClean="0"/>
              <a:t>‹#›</a:t>
            </a:fld>
            <a:endParaRPr lang="en-CA"/>
          </a:p>
        </p:txBody>
      </p:sp>
    </p:spTree>
    <p:extLst>
      <p:ext uri="{BB962C8B-B14F-4D97-AF65-F5344CB8AC3E}">
        <p14:creationId xmlns:p14="http://schemas.microsoft.com/office/powerpoint/2010/main" val="1142058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7EC117-1D05-6461-5085-523D27D93ED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9F61AE3-7316-8DA1-4E5B-10A017967A6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9B847A6-85C7-DC2F-EE41-A32F9FA7ADAD}"/>
              </a:ext>
            </a:extLst>
          </p:cNvPr>
          <p:cNvSpPr>
            <a:spLocks noGrp="1"/>
          </p:cNvSpPr>
          <p:nvPr>
            <p:ph type="dt" sz="half" idx="10"/>
          </p:nvPr>
        </p:nvSpPr>
        <p:spPr/>
        <p:txBody>
          <a:bodyPr/>
          <a:lstStyle/>
          <a:p>
            <a:fld id="{41406B03-C714-423B-BF28-D7AE2244F419}" type="datetimeFigureOut">
              <a:rPr lang="en-CA" smtClean="0"/>
              <a:t>2025-05-12</a:t>
            </a:fld>
            <a:endParaRPr lang="en-CA"/>
          </a:p>
        </p:txBody>
      </p:sp>
      <p:sp>
        <p:nvSpPr>
          <p:cNvPr id="5" name="Footer Placeholder 4">
            <a:extLst>
              <a:ext uri="{FF2B5EF4-FFF2-40B4-BE49-F238E27FC236}">
                <a16:creationId xmlns:a16="http://schemas.microsoft.com/office/drawing/2014/main" id="{25C40F3C-AEDD-D947-8DD6-40E4E50293A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9F69BD8-CC03-4274-53D8-FF867BF74EC8}"/>
              </a:ext>
            </a:extLst>
          </p:cNvPr>
          <p:cNvSpPr>
            <a:spLocks noGrp="1"/>
          </p:cNvSpPr>
          <p:nvPr>
            <p:ph type="sldNum" sz="quarter" idx="12"/>
          </p:nvPr>
        </p:nvSpPr>
        <p:spPr/>
        <p:txBody>
          <a:bodyPr/>
          <a:lstStyle/>
          <a:p>
            <a:fld id="{7E5CC5C9-62EF-4892-8963-A1F91B7A64E8}" type="slidenum">
              <a:rPr lang="en-CA" smtClean="0"/>
              <a:t>‹#›</a:t>
            </a:fld>
            <a:endParaRPr lang="en-CA"/>
          </a:p>
        </p:txBody>
      </p:sp>
    </p:spTree>
    <p:extLst>
      <p:ext uri="{BB962C8B-B14F-4D97-AF65-F5344CB8AC3E}">
        <p14:creationId xmlns:p14="http://schemas.microsoft.com/office/powerpoint/2010/main" val="33409347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B943A-1130-0497-F66F-6BD41F6B432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AFD2A074-ADD1-575A-AE1D-92D60B4311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0FC2469-A7EB-3FC6-3008-67E79A91B6C2}"/>
              </a:ext>
            </a:extLst>
          </p:cNvPr>
          <p:cNvSpPr>
            <a:spLocks noGrp="1"/>
          </p:cNvSpPr>
          <p:nvPr>
            <p:ph type="dt" sz="half" idx="10"/>
          </p:nvPr>
        </p:nvSpPr>
        <p:spPr/>
        <p:txBody>
          <a:bodyPr/>
          <a:lstStyle/>
          <a:p>
            <a:fld id="{41406B03-C714-423B-BF28-D7AE2244F419}" type="datetimeFigureOut">
              <a:rPr lang="en-CA" smtClean="0"/>
              <a:t>2025-05-12</a:t>
            </a:fld>
            <a:endParaRPr lang="en-CA"/>
          </a:p>
        </p:txBody>
      </p:sp>
      <p:sp>
        <p:nvSpPr>
          <p:cNvPr id="5" name="Footer Placeholder 4">
            <a:extLst>
              <a:ext uri="{FF2B5EF4-FFF2-40B4-BE49-F238E27FC236}">
                <a16:creationId xmlns:a16="http://schemas.microsoft.com/office/drawing/2014/main" id="{EA32293B-A2AD-8DC3-C099-EBAFA60326B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953989C-8EFF-5096-FCFF-E0AD9D32FA3D}"/>
              </a:ext>
            </a:extLst>
          </p:cNvPr>
          <p:cNvSpPr>
            <a:spLocks noGrp="1"/>
          </p:cNvSpPr>
          <p:nvPr>
            <p:ph type="sldNum" sz="quarter" idx="12"/>
          </p:nvPr>
        </p:nvSpPr>
        <p:spPr/>
        <p:txBody>
          <a:bodyPr/>
          <a:lstStyle/>
          <a:p>
            <a:fld id="{7E5CC5C9-62EF-4892-8963-A1F91B7A64E8}" type="slidenum">
              <a:rPr lang="en-CA" smtClean="0"/>
              <a:t>‹#›</a:t>
            </a:fld>
            <a:endParaRPr lang="en-CA"/>
          </a:p>
        </p:txBody>
      </p:sp>
    </p:spTree>
    <p:extLst>
      <p:ext uri="{BB962C8B-B14F-4D97-AF65-F5344CB8AC3E}">
        <p14:creationId xmlns:p14="http://schemas.microsoft.com/office/powerpoint/2010/main" val="173859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0F2B8-59DB-E442-6560-30F66FF43C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17DDA49D-A503-853E-FB52-6EC8D38367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325DC8-C4E9-53AB-4B72-7598A205D9C0}"/>
              </a:ext>
            </a:extLst>
          </p:cNvPr>
          <p:cNvSpPr>
            <a:spLocks noGrp="1"/>
          </p:cNvSpPr>
          <p:nvPr>
            <p:ph type="dt" sz="half" idx="10"/>
          </p:nvPr>
        </p:nvSpPr>
        <p:spPr/>
        <p:txBody>
          <a:bodyPr/>
          <a:lstStyle/>
          <a:p>
            <a:fld id="{41406B03-C714-423B-BF28-D7AE2244F419}" type="datetimeFigureOut">
              <a:rPr lang="en-CA" smtClean="0"/>
              <a:t>2025-05-12</a:t>
            </a:fld>
            <a:endParaRPr lang="en-CA"/>
          </a:p>
        </p:txBody>
      </p:sp>
      <p:sp>
        <p:nvSpPr>
          <p:cNvPr id="5" name="Footer Placeholder 4">
            <a:extLst>
              <a:ext uri="{FF2B5EF4-FFF2-40B4-BE49-F238E27FC236}">
                <a16:creationId xmlns:a16="http://schemas.microsoft.com/office/drawing/2014/main" id="{9DFC2C68-799F-1B7A-9B02-F6342FA2337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EF859A0-BB1B-A6BE-5494-77DE2962950C}"/>
              </a:ext>
            </a:extLst>
          </p:cNvPr>
          <p:cNvSpPr>
            <a:spLocks noGrp="1"/>
          </p:cNvSpPr>
          <p:nvPr>
            <p:ph type="sldNum" sz="quarter" idx="12"/>
          </p:nvPr>
        </p:nvSpPr>
        <p:spPr/>
        <p:txBody>
          <a:bodyPr/>
          <a:lstStyle/>
          <a:p>
            <a:fld id="{7E5CC5C9-62EF-4892-8963-A1F91B7A64E8}" type="slidenum">
              <a:rPr lang="en-CA" smtClean="0"/>
              <a:t>‹#›</a:t>
            </a:fld>
            <a:endParaRPr lang="en-CA"/>
          </a:p>
        </p:txBody>
      </p:sp>
    </p:spTree>
    <p:extLst>
      <p:ext uri="{BB962C8B-B14F-4D97-AF65-F5344CB8AC3E}">
        <p14:creationId xmlns:p14="http://schemas.microsoft.com/office/powerpoint/2010/main" val="2756575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C609-5C20-AE37-A726-900E7B226200}"/>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E16F8CD-7AFF-DD89-8076-A107BF03790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1E31EE55-4352-2128-9A1B-1820D3254E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702EAB41-65C6-8FFA-3C2B-BDFCE9E91C9A}"/>
              </a:ext>
            </a:extLst>
          </p:cNvPr>
          <p:cNvSpPr>
            <a:spLocks noGrp="1"/>
          </p:cNvSpPr>
          <p:nvPr>
            <p:ph type="dt" sz="half" idx="10"/>
          </p:nvPr>
        </p:nvSpPr>
        <p:spPr/>
        <p:txBody>
          <a:bodyPr/>
          <a:lstStyle/>
          <a:p>
            <a:fld id="{41406B03-C714-423B-BF28-D7AE2244F419}" type="datetimeFigureOut">
              <a:rPr lang="en-CA" smtClean="0"/>
              <a:t>2025-05-12</a:t>
            </a:fld>
            <a:endParaRPr lang="en-CA"/>
          </a:p>
        </p:txBody>
      </p:sp>
      <p:sp>
        <p:nvSpPr>
          <p:cNvPr id="6" name="Footer Placeholder 5">
            <a:extLst>
              <a:ext uri="{FF2B5EF4-FFF2-40B4-BE49-F238E27FC236}">
                <a16:creationId xmlns:a16="http://schemas.microsoft.com/office/drawing/2014/main" id="{AC8020A9-8E8D-DD04-5FAE-6140A447B5C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5B4CEF9-A982-8A5A-E1E2-7652FA9CB999}"/>
              </a:ext>
            </a:extLst>
          </p:cNvPr>
          <p:cNvSpPr>
            <a:spLocks noGrp="1"/>
          </p:cNvSpPr>
          <p:nvPr>
            <p:ph type="sldNum" sz="quarter" idx="12"/>
          </p:nvPr>
        </p:nvSpPr>
        <p:spPr/>
        <p:txBody>
          <a:bodyPr/>
          <a:lstStyle/>
          <a:p>
            <a:fld id="{7E5CC5C9-62EF-4892-8963-A1F91B7A64E8}" type="slidenum">
              <a:rPr lang="en-CA" smtClean="0"/>
              <a:t>‹#›</a:t>
            </a:fld>
            <a:endParaRPr lang="en-CA"/>
          </a:p>
        </p:txBody>
      </p:sp>
    </p:spTree>
    <p:extLst>
      <p:ext uri="{BB962C8B-B14F-4D97-AF65-F5344CB8AC3E}">
        <p14:creationId xmlns:p14="http://schemas.microsoft.com/office/powerpoint/2010/main" val="2802822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EB15A-5252-2A73-98A3-83D4FEF20CCA}"/>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D1BF68B-BBC0-86DC-F563-BCE34DC1A9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1CE1C5-D6E7-0E0B-AB20-E80C0C6CB6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95CBD482-7088-7DD4-88B1-AC3AC89054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CE3557-69D2-16FB-5CDF-5058E92EA6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11C0072A-7890-1DEB-5DFD-3A340EDEB585}"/>
              </a:ext>
            </a:extLst>
          </p:cNvPr>
          <p:cNvSpPr>
            <a:spLocks noGrp="1"/>
          </p:cNvSpPr>
          <p:nvPr>
            <p:ph type="dt" sz="half" idx="10"/>
          </p:nvPr>
        </p:nvSpPr>
        <p:spPr/>
        <p:txBody>
          <a:bodyPr/>
          <a:lstStyle/>
          <a:p>
            <a:fld id="{41406B03-C714-423B-BF28-D7AE2244F419}" type="datetimeFigureOut">
              <a:rPr lang="en-CA" smtClean="0"/>
              <a:t>2025-05-12</a:t>
            </a:fld>
            <a:endParaRPr lang="en-CA"/>
          </a:p>
        </p:txBody>
      </p:sp>
      <p:sp>
        <p:nvSpPr>
          <p:cNvPr id="8" name="Footer Placeholder 7">
            <a:extLst>
              <a:ext uri="{FF2B5EF4-FFF2-40B4-BE49-F238E27FC236}">
                <a16:creationId xmlns:a16="http://schemas.microsoft.com/office/drawing/2014/main" id="{AE1B0D0E-3A36-599E-6F2B-8C2B07B08A7B}"/>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737EA76C-0F67-2002-C453-F3D202F5FFF1}"/>
              </a:ext>
            </a:extLst>
          </p:cNvPr>
          <p:cNvSpPr>
            <a:spLocks noGrp="1"/>
          </p:cNvSpPr>
          <p:nvPr>
            <p:ph type="sldNum" sz="quarter" idx="12"/>
          </p:nvPr>
        </p:nvSpPr>
        <p:spPr/>
        <p:txBody>
          <a:bodyPr/>
          <a:lstStyle/>
          <a:p>
            <a:fld id="{7E5CC5C9-62EF-4892-8963-A1F91B7A64E8}" type="slidenum">
              <a:rPr lang="en-CA" smtClean="0"/>
              <a:t>‹#›</a:t>
            </a:fld>
            <a:endParaRPr lang="en-CA"/>
          </a:p>
        </p:txBody>
      </p:sp>
    </p:spTree>
    <p:extLst>
      <p:ext uri="{BB962C8B-B14F-4D97-AF65-F5344CB8AC3E}">
        <p14:creationId xmlns:p14="http://schemas.microsoft.com/office/powerpoint/2010/main" val="11954877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58AF1-C60C-3FA9-FE05-2EE1455B8A61}"/>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33CFF795-95B8-4AD9-B6EA-326D328F71D6}"/>
              </a:ext>
            </a:extLst>
          </p:cNvPr>
          <p:cNvSpPr>
            <a:spLocks noGrp="1"/>
          </p:cNvSpPr>
          <p:nvPr>
            <p:ph type="dt" sz="half" idx="10"/>
          </p:nvPr>
        </p:nvSpPr>
        <p:spPr/>
        <p:txBody>
          <a:bodyPr/>
          <a:lstStyle/>
          <a:p>
            <a:fld id="{41406B03-C714-423B-BF28-D7AE2244F419}" type="datetimeFigureOut">
              <a:rPr lang="en-CA" smtClean="0"/>
              <a:t>2025-05-12</a:t>
            </a:fld>
            <a:endParaRPr lang="en-CA"/>
          </a:p>
        </p:txBody>
      </p:sp>
      <p:sp>
        <p:nvSpPr>
          <p:cNvPr id="4" name="Footer Placeholder 3">
            <a:extLst>
              <a:ext uri="{FF2B5EF4-FFF2-40B4-BE49-F238E27FC236}">
                <a16:creationId xmlns:a16="http://schemas.microsoft.com/office/drawing/2014/main" id="{D471F879-133F-49BA-BB2B-492014AEFE2D}"/>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4ADB4537-0633-E804-9D70-41DF7E433F46}"/>
              </a:ext>
            </a:extLst>
          </p:cNvPr>
          <p:cNvSpPr>
            <a:spLocks noGrp="1"/>
          </p:cNvSpPr>
          <p:nvPr>
            <p:ph type="sldNum" sz="quarter" idx="12"/>
          </p:nvPr>
        </p:nvSpPr>
        <p:spPr/>
        <p:txBody>
          <a:bodyPr/>
          <a:lstStyle/>
          <a:p>
            <a:fld id="{7E5CC5C9-62EF-4892-8963-A1F91B7A64E8}" type="slidenum">
              <a:rPr lang="en-CA" smtClean="0"/>
              <a:t>‹#›</a:t>
            </a:fld>
            <a:endParaRPr lang="en-CA"/>
          </a:p>
        </p:txBody>
      </p:sp>
    </p:spTree>
    <p:extLst>
      <p:ext uri="{BB962C8B-B14F-4D97-AF65-F5344CB8AC3E}">
        <p14:creationId xmlns:p14="http://schemas.microsoft.com/office/powerpoint/2010/main" val="3942184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E1E9EF-FD30-C52F-2932-CA726FEA4411}"/>
              </a:ext>
            </a:extLst>
          </p:cNvPr>
          <p:cNvSpPr>
            <a:spLocks noGrp="1"/>
          </p:cNvSpPr>
          <p:nvPr>
            <p:ph type="dt" sz="half" idx="10"/>
          </p:nvPr>
        </p:nvSpPr>
        <p:spPr/>
        <p:txBody>
          <a:bodyPr/>
          <a:lstStyle/>
          <a:p>
            <a:fld id="{41406B03-C714-423B-BF28-D7AE2244F419}" type="datetimeFigureOut">
              <a:rPr lang="en-CA" smtClean="0"/>
              <a:t>2025-05-12</a:t>
            </a:fld>
            <a:endParaRPr lang="en-CA"/>
          </a:p>
        </p:txBody>
      </p:sp>
      <p:sp>
        <p:nvSpPr>
          <p:cNvPr id="3" name="Footer Placeholder 2">
            <a:extLst>
              <a:ext uri="{FF2B5EF4-FFF2-40B4-BE49-F238E27FC236}">
                <a16:creationId xmlns:a16="http://schemas.microsoft.com/office/drawing/2014/main" id="{BB56B20F-72FE-40F1-5298-0EECA7ECEFC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698A9F6B-DFFF-219C-81AD-C354E7B59FF1}"/>
              </a:ext>
            </a:extLst>
          </p:cNvPr>
          <p:cNvSpPr>
            <a:spLocks noGrp="1"/>
          </p:cNvSpPr>
          <p:nvPr>
            <p:ph type="sldNum" sz="quarter" idx="12"/>
          </p:nvPr>
        </p:nvSpPr>
        <p:spPr/>
        <p:txBody>
          <a:bodyPr/>
          <a:lstStyle/>
          <a:p>
            <a:fld id="{7E5CC5C9-62EF-4892-8963-A1F91B7A64E8}" type="slidenum">
              <a:rPr lang="en-CA" smtClean="0"/>
              <a:t>‹#›</a:t>
            </a:fld>
            <a:endParaRPr lang="en-CA"/>
          </a:p>
        </p:txBody>
      </p:sp>
    </p:spTree>
    <p:extLst>
      <p:ext uri="{BB962C8B-B14F-4D97-AF65-F5344CB8AC3E}">
        <p14:creationId xmlns:p14="http://schemas.microsoft.com/office/powerpoint/2010/main" val="17883132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7A193-7367-4D51-B1BA-EAF77D8EEE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E11D35D5-8AA4-5672-BCE9-694AD6A15F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58350695-E405-9981-5BBE-FB8D371385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D11629-E7CD-41CA-6C40-AFD4E7711CBC}"/>
              </a:ext>
            </a:extLst>
          </p:cNvPr>
          <p:cNvSpPr>
            <a:spLocks noGrp="1"/>
          </p:cNvSpPr>
          <p:nvPr>
            <p:ph type="dt" sz="half" idx="10"/>
          </p:nvPr>
        </p:nvSpPr>
        <p:spPr/>
        <p:txBody>
          <a:bodyPr/>
          <a:lstStyle/>
          <a:p>
            <a:fld id="{41406B03-C714-423B-BF28-D7AE2244F419}" type="datetimeFigureOut">
              <a:rPr lang="en-CA" smtClean="0"/>
              <a:t>2025-05-12</a:t>
            </a:fld>
            <a:endParaRPr lang="en-CA"/>
          </a:p>
        </p:txBody>
      </p:sp>
      <p:sp>
        <p:nvSpPr>
          <p:cNvPr id="6" name="Footer Placeholder 5">
            <a:extLst>
              <a:ext uri="{FF2B5EF4-FFF2-40B4-BE49-F238E27FC236}">
                <a16:creationId xmlns:a16="http://schemas.microsoft.com/office/drawing/2014/main" id="{95A50AAC-3E34-9257-BEFF-ECBE9246058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D7AC0A5-CDE0-F0CB-3CB8-A80DC0E541B6}"/>
              </a:ext>
            </a:extLst>
          </p:cNvPr>
          <p:cNvSpPr>
            <a:spLocks noGrp="1"/>
          </p:cNvSpPr>
          <p:nvPr>
            <p:ph type="sldNum" sz="quarter" idx="12"/>
          </p:nvPr>
        </p:nvSpPr>
        <p:spPr/>
        <p:txBody>
          <a:bodyPr/>
          <a:lstStyle/>
          <a:p>
            <a:fld id="{7E5CC5C9-62EF-4892-8963-A1F91B7A64E8}" type="slidenum">
              <a:rPr lang="en-CA" smtClean="0"/>
              <a:t>‹#›</a:t>
            </a:fld>
            <a:endParaRPr lang="en-CA"/>
          </a:p>
        </p:txBody>
      </p:sp>
    </p:spTree>
    <p:extLst>
      <p:ext uri="{BB962C8B-B14F-4D97-AF65-F5344CB8AC3E}">
        <p14:creationId xmlns:p14="http://schemas.microsoft.com/office/powerpoint/2010/main" val="782326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472A5-0B40-50E0-2628-2EA5A934C5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702085E4-3D55-FF97-8B66-57D5F50EE8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7CE470D8-4E51-5EB9-FA03-4A29FEC467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A5D7FD-5753-12A3-7A4C-AC74330B95F9}"/>
              </a:ext>
            </a:extLst>
          </p:cNvPr>
          <p:cNvSpPr>
            <a:spLocks noGrp="1"/>
          </p:cNvSpPr>
          <p:nvPr>
            <p:ph type="dt" sz="half" idx="10"/>
          </p:nvPr>
        </p:nvSpPr>
        <p:spPr/>
        <p:txBody>
          <a:bodyPr/>
          <a:lstStyle/>
          <a:p>
            <a:fld id="{41406B03-C714-423B-BF28-D7AE2244F419}" type="datetimeFigureOut">
              <a:rPr lang="en-CA" smtClean="0"/>
              <a:t>2025-05-12</a:t>
            </a:fld>
            <a:endParaRPr lang="en-CA"/>
          </a:p>
        </p:txBody>
      </p:sp>
      <p:sp>
        <p:nvSpPr>
          <p:cNvPr id="6" name="Footer Placeholder 5">
            <a:extLst>
              <a:ext uri="{FF2B5EF4-FFF2-40B4-BE49-F238E27FC236}">
                <a16:creationId xmlns:a16="http://schemas.microsoft.com/office/drawing/2014/main" id="{21A0170D-DB1C-7373-D358-8606E87B73AE}"/>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FAED5A0-1872-9509-FCBC-367371D89D2B}"/>
              </a:ext>
            </a:extLst>
          </p:cNvPr>
          <p:cNvSpPr>
            <a:spLocks noGrp="1"/>
          </p:cNvSpPr>
          <p:nvPr>
            <p:ph type="sldNum" sz="quarter" idx="12"/>
          </p:nvPr>
        </p:nvSpPr>
        <p:spPr/>
        <p:txBody>
          <a:bodyPr/>
          <a:lstStyle/>
          <a:p>
            <a:fld id="{7E5CC5C9-62EF-4892-8963-A1F91B7A64E8}" type="slidenum">
              <a:rPr lang="en-CA" smtClean="0"/>
              <a:t>‹#›</a:t>
            </a:fld>
            <a:endParaRPr lang="en-CA"/>
          </a:p>
        </p:txBody>
      </p:sp>
    </p:spTree>
    <p:extLst>
      <p:ext uri="{BB962C8B-B14F-4D97-AF65-F5344CB8AC3E}">
        <p14:creationId xmlns:p14="http://schemas.microsoft.com/office/powerpoint/2010/main" val="4061469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BE8A35-3E75-4CF8-F1B9-8F53FF2851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8A4916B7-F01E-7114-1BCD-6260972AC4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921A07A-567F-2DF0-4A67-70C9E1EAFE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406B03-C714-423B-BF28-D7AE2244F419}" type="datetimeFigureOut">
              <a:rPr lang="en-CA" smtClean="0"/>
              <a:t>2025-05-12</a:t>
            </a:fld>
            <a:endParaRPr lang="en-CA"/>
          </a:p>
        </p:txBody>
      </p:sp>
      <p:sp>
        <p:nvSpPr>
          <p:cNvPr id="5" name="Footer Placeholder 4">
            <a:extLst>
              <a:ext uri="{FF2B5EF4-FFF2-40B4-BE49-F238E27FC236}">
                <a16:creationId xmlns:a16="http://schemas.microsoft.com/office/drawing/2014/main" id="{E11E199E-4CEA-20B1-FCB7-6C69D0A514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9F1579B9-747C-1C54-E876-9E58CAF72E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5CC5C9-62EF-4892-8963-A1F91B7A64E8}" type="slidenum">
              <a:rPr lang="en-CA" smtClean="0"/>
              <a:t>‹#›</a:t>
            </a:fld>
            <a:endParaRPr lang="en-CA"/>
          </a:p>
        </p:txBody>
      </p:sp>
    </p:spTree>
    <p:extLst>
      <p:ext uri="{BB962C8B-B14F-4D97-AF65-F5344CB8AC3E}">
        <p14:creationId xmlns:p14="http://schemas.microsoft.com/office/powerpoint/2010/main" val="4577749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7ACA1-9E73-3C33-7C94-1605F384AE79}"/>
              </a:ext>
            </a:extLst>
          </p:cNvPr>
          <p:cNvSpPr>
            <a:spLocks noGrp="1"/>
          </p:cNvSpPr>
          <p:nvPr>
            <p:ph type="ctrTitle"/>
          </p:nvPr>
        </p:nvSpPr>
        <p:spPr>
          <a:xfrm>
            <a:off x="930478" y="488336"/>
            <a:ext cx="10331041" cy="1399188"/>
          </a:xfrm>
        </p:spPr>
        <p:txBody>
          <a:bodyPr>
            <a:normAutofit/>
          </a:bodyPr>
          <a:lstStyle/>
          <a:p>
            <a:r>
              <a:rPr lang="en-CA" sz="4200" dirty="0"/>
              <a:t>EcoTest Indicator 2: A General-Purpose Stock Status Indicator for Sharks, Billfish and Tunas</a:t>
            </a:r>
          </a:p>
        </p:txBody>
      </p:sp>
      <p:sp>
        <p:nvSpPr>
          <p:cNvPr id="3" name="Subtitle 2">
            <a:extLst>
              <a:ext uri="{FF2B5EF4-FFF2-40B4-BE49-F238E27FC236}">
                <a16:creationId xmlns:a16="http://schemas.microsoft.com/office/drawing/2014/main" id="{931052E8-AEA5-93F2-5859-1E448C484019}"/>
              </a:ext>
            </a:extLst>
          </p:cNvPr>
          <p:cNvSpPr>
            <a:spLocks noGrp="1"/>
          </p:cNvSpPr>
          <p:nvPr>
            <p:ph type="subTitle" idx="1"/>
          </p:nvPr>
        </p:nvSpPr>
        <p:spPr>
          <a:xfrm>
            <a:off x="1523998" y="2168484"/>
            <a:ext cx="9144000" cy="1197528"/>
          </a:xfrm>
        </p:spPr>
        <p:txBody>
          <a:bodyPr>
            <a:normAutofit/>
          </a:bodyPr>
          <a:lstStyle/>
          <a:p>
            <a:r>
              <a:rPr lang="en-CA" dirty="0"/>
              <a:t>Tom Carruthers &amp; Nathan Taylor</a:t>
            </a:r>
          </a:p>
          <a:p>
            <a:r>
              <a:rPr lang="en-CA" dirty="0"/>
              <a:t>SCRS/2025/109</a:t>
            </a:r>
          </a:p>
        </p:txBody>
      </p:sp>
      <p:pic>
        <p:nvPicPr>
          <p:cNvPr id="5" name="Picture 4">
            <a:extLst>
              <a:ext uri="{FF2B5EF4-FFF2-40B4-BE49-F238E27FC236}">
                <a16:creationId xmlns:a16="http://schemas.microsoft.com/office/drawing/2014/main" id="{75716249-D980-F1D1-A9BE-088B3923FB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6985" y="5638725"/>
            <a:ext cx="2477455" cy="933179"/>
          </a:xfrm>
          <a:prstGeom prst="rect">
            <a:avLst/>
          </a:prstGeom>
        </p:spPr>
      </p:pic>
      <p:pic>
        <p:nvPicPr>
          <p:cNvPr id="7" name="Picture 6">
            <a:extLst>
              <a:ext uri="{FF2B5EF4-FFF2-40B4-BE49-F238E27FC236}">
                <a16:creationId xmlns:a16="http://schemas.microsoft.com/office/drawing/2014/main" id="{BEB1B81D-43C8-C1C3-E90C-8DE918A0A1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1205" y="5665367"/>
            <a:ext cx="1856955" cy="906537"/>
          </a:xfrm>
          <a:prstGeom prst="rect">
            <a:avLst/>
          </a:prstGeom>
        </p:spPr>
      </p:pic>
      <p:sp>
        <p:nvSpPr>
          <p:cNvPr id="16" name="TextBox 15">
            <a:extLst>
              <a:ext uri="{FF2B5EF4-FFF2-40B4-BE49-F238E27FC236}">
                <a16:creationId xmlns:a16="http://schemas.microsoft.com/office/drawing/2014/main" id="{43E3B4B9-53F2-827B-3EC2-629CD6E7C0C7}"/>
              </a:ext>
            </a:extLst>
          </p:cNvPr>
          <p:cNvSpPr txBox="1"/>
          <p:nvPr/>
        </p:nvSpPr>
        <p:spPr>
          <a:xfrm>
            <a:off x="4526710" y="5150197"/>
            <a:ext cx="4008120" cy="369332"/>
          </a:xfrm>
          <a:prstGeom prst="rect">
            <a:avLst/>
          </a:prstGeom>
          <a:noFill/>
        </p:spPr>
        <p:txBody>
          <a:bodyPr wrap="square" rtlCol="0">
            <a:spAutoFit/>
          </a:bodyPr>
          <a:lstStyle/>
          <a:p>
            <a:r>
              <a:rPr lang="en-CA" dirty="0"/>
              <a:t>12</a:t>
            </a:r>
            <a:r>
              <a:rPr lang="en-CA" baseline="30000" dirty="0"/>
              <a:t>th</a:t>
            </a:r>
            <a:r>
              <a:rPr lang="en-CA" dirty="0"/>
              <a:t> March 2025, ICCAT SC-ECO</a:t>
            </a:r>
          </a:p>
        </p:txBody>
      </p:sp>
      <p:pic>
        <p:nvPicPr>
          <p:cNvPr id="4" name="Picture 3">
            <a:extLst>
              <a:ext uri="{FF2B5EF4-FFF2-40B4-BE49-F238E27FC236}">
                <a16:creationId xmlns:a16="http://schemas.microsoft.com/office/drawing/2014/main" id="{E212A41C-3624-9C1E-8367-852543948AA7}"/>
              </a:ext>
            </a:extLst>
          </p:cNvPr>
          <p:cNvPicPr>
            <a:picLocks noChangeAspect="1"/>
          </p:cNvPicPr>
          <p:nvPr/>
        </p:nvPicPr>
        <p:blipFill>
          <a:blip r:embed="rId4">
            <a:extLst>
              <a:ext uri="{28A0092B-C50C-407E-A947-70E740481C1C}">
                <a14:useLocalDpi xmlns:a14="http://schemas.microsoft.com/office/drawing/2010/main" val="0"/>
              </a:ext>
            </a:extLst>
          </a:blip>
          <a:srcRect l="7655" t="-629" r="47624" b="58580"/>
          <a:stretch/>
        </p:blipFill>
        <p:spPr>
          <a:xfrm>
            <a:off x="1188719" y="3199675"/>
            <a:ext cx="2273531" cy="1543919"/>
          </a:xfrm>
          <a:prstGeom prst="rect">
            <a:avLst/>
          </a:prstGeom>
        </p:spPr>
      </p:pic>
      <p:pic>
        <p:nvPicPr>
          <p:cNvPr id="6" name="Picture 5">
            <a:extLst>
              <a:ext uri="{FF2B5EF4-FFF2-40B4-BE49-F238E27FC236}">
                <a16:creationId xmlns:a16="http://schemas.microsoft.com/office/drawing/2014/main" id="{E77C6161-AA39-42DB-4A94-3A9B943FF118}"/>
              </a:ext>
            </a:extLst>
          </p:cNvPr>
          <p:cNvPicPr>
            <a:picLocks noChangeAspect="1"/>
          </p:cNvPicPr>
          <p:nvPr/>
        </p:nvPicPr>
        <p:blipFill>
          <a:blip r:embed="rId5">
            <a:extLst>
              <a:ext uri="{28A0092B-C50C-407E-A947-70E740481C1C}">
                <a14:useLocalDpi xmlns:a14="http://schemas.microsoft.com/office/drawing/2010/main" val="0"/>
              </a:ext>
            </a:extLst>
          </a:blip>
          <a:srcRect l="12323" t="49486" b="5747"/>
          <a:stretch/>
        </p:blipFill>
        <p:spPr>
          <a:xfrm>
            <a:off x="6046763" y="3238627"/>
            <a:ext cx="2870566" cy="1651963"/>
          </a:xfrm>
          <a:prstGeom prst="rect">
            <a:avLst/>
          </a:prstGeom>
        </p:spPr>
      </p:pic>
      <p:pic>
        <p:nvPicPr>
          <p:cNvPr id="8" name="Picture 7">
            <a:extLst>
              <a:ext uri="{FF2B5EF4-FFF2-40B4-BE49-F238E27FC236}">
                <a16:creationId xmlns:a16="http://schemas.microsoft.com/office/drawing/2014/main" id="{505E01F6-A179-2542-8AC2-537BADD6BBA0}"/>
              </a:ext>
            </a:extLst>
          </p:cNvPr>
          <p:cNvPicPr>
            <a:picLocks noChangeAspect="1"/>
          </p:cNvPicPr>
          <p:nvPr/>
        </p:nvPicPr>
        <p:blipFill>
          <a:blip r:embed="rId6">
            <a:extLst>
              <a:ext uri="{28A0092B-C50C-407E-A947-70E740481C1C}">
                <a14:useLocalDpi xmlns:a14="http://schemas.microsoft.com/office/drawing/2010/main" val="0"/>
              </a:ext>
            </a:extLst>
          </a:blip>
          <a:srcRect l="6751"/>
          <a:stretch/>
        </p:blipFill>
        <p:spPr>
          <a:xfrm>
            <a:off x="3607512" y="3199675"/>
            <a:ext cx="2207468" cy="1690916"/>
          </a:xfrm>
          <a:prstGeom prst="rect">
            <a:avLst/>
          </a:prstGeom>
        </p:spPr>
      </p:pic>
      <p:pic>
        <p:nvPicPr>
          <p:cNvPr id="10" name="Picture 9">
            <a:extLst>
              <a:ext uri="{FF2B5EF4-FFF2-40B4-BE49-F238E27FC236}">
                <a16:creationId xmlns:a16="http://schemas.microsoft.com/office/drawing/2014/main" id="{6EC598D3-B8C0-46FE-7C18-555EC9141C8F}"/>
              </a:ext>
            </a:extLst>
          </p:cNvPr>
          <p:cNvPicPr>
            <a:picLocks noChangeAspect="1"/>
          </p:cNvPicPr>
          <p:nvPr/>
        </p:nvPicPr>
        <p:blipFill>
          <a:blip r:embed="rId7">
            <a:extLst>
              <a:ext uri="{28A0092B-C50C-407E-A947-70E740481C1C}">
                <a14:useLocalDpi xmlns:a14="http://schemas.microsoft.com/office/drawing/2010/main" val="0"/>
              </a:ext>
            </a:extLst>
          </a:blip>
          <a:srcRect l="69464" t="51516" r="-411" b="6302"/>
          <a:stretch/>
        </p:blipFill>
        <p:spPr>
          <a:xfrm>
            <a:off x="9190677" y="3284710"/>
            <a:ext cx="1581019" cy="1559798"/>
          </a:xfrm>
          <a:prstGeom prst="rect">
            <a:avLst/>
          </a:prstGeom>
        </p:spPr>
      </p:pic>
    </p:spTree>
    <p:extLst>
      <p:ext uri="{BB962C8B-B14F-4D97-AF65-F5344CB8AC3E}">
        <p14:creationId xmlns:p14="http://schemas.microsoft.com/office/powerpoint/2010/main" val="22060329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2E5A9-8898-3159-E1F9-F929AAC1398F}"/>
              </a:ext>
            </a:extLst>
          </p:cNvPr>
          <p:cNvSpPr>
            <a:spLocks noGrp="1"/>
          </p:cNvSpPr>
          <p:nvPr>
            <p:ph type="title"/>
          </p:nvPr>
        </p:nvSpPr>
        <p:spPr>
          <a:xfrm>
            <a:off x="250971" y="248654"/>
            <a:ext cx="10515600" cy="527275"/>
          </a:xfrm>
        </p:spPr>
        <p:txBody>
          <a:bodyPr>
            <a:normAutofit fontScale="90000"/>
          </a:bodyPr>
          <a:lstStyle/>
          <a:p>
            <a:r>
              <a:rPr lang="en-CA" sz="3200" dirty="0"/>
              <a:t>4. Data streams and quantities: Time series data</a:t>
            </a:r>
          </a:p>
        </p:txBody>
      </p:sp>
      <p:sp>
        <p:nvSpPr>
          <p:cNvPr id="6" name="TextBox 5">
            <a:extLst>
              <a:ext uri="{FF2B5EF4-FFF2-40B4-BE49-F238E27FC236}">
                <a16:creationId xmlns:a16="http://schemas.microsoft.com/office/drawing/2014/main" id="{E794EDF1-9E91-488E-CA86-581B4A02C794}"/>
              </a:ext>
            </a:extLst>
          </p:cNvPr>
          <p:cNvSpPr txBox="1"/>
          <p:nvPr/>
        </p:nvSpPr>
        <p:spPr>
          <a:xfrm>
            <a:off x="500251" y="1104574"/>
            <a:ext cx="4534867" cy="5355312"/>
          </a:xfrm>
          <a:prstGeom prst="rect">
            <a:avLst/>
          </a:prstGeom>
          <a:noFill/>
        </p:spPr>
        <p:txBody>
          <a:bodyPr wrap="square" rtlCol="0">
            <a:spAutoFit/>
          </a:bodyPr>
          <a:lstStyle/>
          <a:p>
            <a:r>
              <a:rPr lang="en-CA" sz="1900" dirty="0"/>
              <a:t>Example time series data types:</a:t>
            </a:r>
          </a:p>
          <a:p>
            <a:pPr marL="285750" indent="-285750">
              <a:buFontTx/>
              <a:buChar char="-"/>
            </a:pPr>
            <a:r>
              <a:rPr lang="en-CA" sz="1900" dirty="0"/>
              <a:t>Catch</a:t>
            </a:r>
          </a:p>
          <a:p>
            <a:pPr marL="285750" indent="-285750">
              <a:buFontTx/>
              <a:buChar char="-"/>
            </a:pPr>
            <a:r>
              <a:rPr lang="en-CA" sz="1900" dirty="0"/>
              <a:t>Catch ratios (species x / species y)</a:t>
            </a:r>
          </a:p>
          <a:p>
            <a:pPr marL="285750" indent="-285750">
              <a:buFontTx/>
              <a:buChar char="-"/>
            </a:pPr>
            <a:r>
              <a:rPr lang="en-CA" sz="1900" dirty="0"/>
              <a:t>Nominal CPUE</a:t>
            </a:r>
          </a:p>
          <a:p>
            <a:pPr marL="285750" indent="-285750">
              <a:buFontTx/>
              <a:buChar char="-"/>
            </a:pPr>
            <a:r>
              <a:rPr lang="en-CA" sz="1900" dirty="0"/>
              <a:t>Mean length in catch</a:t>
            </a:r>
          </a:p>
          <a:p>
            <a:pPr marL="285750" indent="-285750">
              <a:buFontTx/>
              <a:buChar char="-"/>
            </a:pPr>
            <a:r>
              <a:rPr lang="en-CA" sz="1900" dirty="0"/>
              <a:t>Variance of lengths in catch</a:t>
            </a:r>
          </a:p>
          <a:p>
            <a:pPr marL="285750" indent="-285750">
              <a:buFontTx/>
              <a:buChar char="-"/>
            </a:pPr>
            <a:r>
              <a:rPr lang="en-CA" sz="1900" dirty="0"/>
              <a:t>Fraction mature in catch</a:t>
            </a:r>
          </a:p>
          <a:p>
            <a:endParaRPr lang="en-CA" sz="1900" dirty="0"/>
          </a:p>
          <a:p>
            <a:endParaRPr lang="en-CA" sz="1900" dirty="0"/>
          </a:p>
          <a:p>
            <a:r>
              <a:rPr lang="en-CA" sz="1900" dirty="0"/>
              <a:t>Derived quantities for each data type:</a:t>
            </a:r>
          </a:p>
          <a:p>
            <a:endParaRPr lang="en-CA" sz="1900" dirty="0"/>
          </a:p>
          <a:p>
            <a:pPr marL="342900" indent="-342900">
              <a:buAutoNum type="arabicParenR"/>
            </a:pPr>
            <a:r>
              <a:rPr lang="en-CA" sz="1900" dirty="0">
                <a:solidFill>
                  <a:srgbClr val="6261FE"/>
                </a:solidFill>
              </a:rPr>
              <a:t>Current level relative to series mean (r)</a:t>
            </a:r>
          </a:p>
          <a:p>
            <a:pPr marL="342900" indent="-342900">
              <a:buAutoNum type="arabicParenR"/>
            </a:pPr>
            <a:r>
              <a:rPr lang="en-CA" sz="1900" dirty="0">
                <a:solidFill>
                  <a:srgbClr val="6261FE"/>
                </a:solidFill>
              </a:rPr>
              <a:t>Slope over last 5 years </a:t>
            </a:r>
          </a:p>
          <a:p>
            <a:pPr marL="342900" indent="-342900">
              <a:buAutoNum type="arabicParenR"/>
            </a:pPr>
            <a:r>
              <a:rPr lang="en-CA" sz="1900" dirty="0">
                <a:solidFill>
                  <a:srgbClr val="00FB0A"/>
                </a:solidFill>
              </a:rPr>
              <a:t>Slope over last 10 years </a:t>
            </a:r>
          </a:p>
          <a:p>
            <a:pPr marL="342900" indent="-342900">
              <a:buAutoNum type="arabicParenR"/>
            </a:pPr>
            <a:r>
              <a:rPr lang="en-CA" sz="1900" dirty="0"/>
              <a:t>Slope over last 20 years </a:t>
            </a:r>
          </a:p>
          <a:p>
            <a:pPr marL="342900" indent="-342900">
              <a:buAutoNum type="arabicParenR"/>
            </a:pPr>
            <a:r>
              <a:rPr lang="en-CA" sz="1900" dirty="0"/>
              <a:t>Residual error (around smoothed trend)</a:t>
            </a:r>
          </a:p>
          <a:p>
            <a:pPr marL="342900" indent="-342900">
              <a:buAutoNum type="arabicParenR"/>
            </a:pPr>
            <a:endParaRPr lang="en-CA" sz="1900" dirty="0"/>
          </a:p>
          <a:p>
            <a:pPr marL="342900" indent="-342900">
              <a:buAutoNum type="arabicParenR"/>
            </a:pPr>
            <a:endParaRPr lang="en-CA" sz="1900" dirty="0"/>
          </a:p>
        </p:txBody>
      </p:sp>
      <p:pic>
        <p:nvPicPr>
          <p:cNvPr id="14" name="Picture 13">
            <a:extLst>
              <a:ext uri="{FF2B5EF4-FFF2-40B4-BE49-F238E27FC236}">
                <a16:creationId xmlns:a16="http://schemas.microsoft.com/office/drawing/2014/main" id="{A0A0EC23-37B2-B4DD-01F7-A9F7CDEA6D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5118" y="955114"/>
            <a:ext cx="6596604" cy="5654232"/>
          </a:xfrm>
          <a:prstGeom prst="rect">
            <a:avLst/>
          </a:prstGeom>
        </p:spPr>
      </p:pic>
      <p:cxnSp>
        <p:nvCxnSpPr>
          <p:cNvPr id="7" name="Straight Arrow Connector 6">
            <a:extLst>
              <a:ext uri="{FF2B5EF4-FFF2-40B4-BE49-F238E27FC236}">
                <a16:creationId xmlns:a16="http://schemas.microsoft.com/office/drawing/2014/main" id="{F84AFADB-BE6A-7617-292E-1A6757D90BE3}"/>
              </a:ext>
            </a:extLst>
          </p:cNvPr>
          <p:cNvCxnSpPr>
            <a:cxnSpLocks/>
          </p:cNvCxnSpPr>
          <p:nvPr/>
        </p:nvCxnSpPr>
        <p:spPr>
          <a:xfrm flipV="1">
            <a:off x="4861560" y="4673515"/>
            <a:ext cx="1270000" cy="66125"/>
          </a:xfrm>
          <a:prstGeom prst="straightConnector1">
            <a:avLst/>
          </a:prstGeom>
          <a:ln w="28575">
            <a:solidFill>
              <a:srgbClr val="6261FE"/>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142C0F4-3688-174C-3CAA-6DAE3F79F0A4}"/>
              </a:ext>
            </a:extLst>
          </p:cNvPr>
          <p:cNvCxnSpPr>
            <a:cxnSpLocks/>
          </p:cNvCxnSpPr>
          <p:nvPr/>
        </p:nvCxnSpPr>
        <p:spPr>
          <a:xfrm>
            <a:off x="4851819" y="5068285"/>
            <a:ext cx="1437223" cy="611155"/>
          </a:xfrm>
          <a:prstGeom prst="straightConnector1">
            <a:avLst/>
          </a:prstGeom>
          <a:ln w="28575">
            <a:solidFill>
              <a:srgbClr val="00FB0A"/>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C37F2F5-D52B-53AF-AF78-74F9681FCD88}"/>
              </a:ext>
            </a:extLst>
          </p:cNvPr>
          <p:cNvCxnSpPr>
            <a:cxnSpLocks/>
          </p:cNvCxnSpPr>
          <p:nvPr/>
        </p:nvCxnSpPr>
        <p:spPr>
          <a:xfrm flipV="1">
            <a:off x="4851819" y="2768600"/>
            <a:ext cx="6339421" cy="1686560"/>
          </a:xfrm>
          <a:prstGeom prst="straightConnector1">
            <a:avLst/>
          </a:prstGeom>
          <a:ln w="28575">
            <a:solidFill>
              <a:srgbClr val="6261FE"/>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D0EC22F-7651-01BD-4E8D-AD1C8E41FF59}"/>
              </a:ext>
            </a:extLst>
          </p:cNvPr>
          <p:cNvSpPr txBox="1"/>
          <p:nvPr/>
        </p:nvSpPr>
        <p:spPr>
          <a:xfrm>
            <a:off x="9936480" y="1104574"/>
            <a:ext cx="2255520" cy="646331"/>
          </a:xfrm>
          <a:prstGeom prst="rect">
            <a:avLst/>
          </a:prstGeom>
          <a:noFill/>
        </p:spPr>
        <p:txBody>
          <a:bodyPr wrap="square" rtlCol="0">
            <a:spAutoFit/>
          </a:bodyPr>
          <a:lstStyle/>
          <a:p>
            <a:r>
              <a:rPr lang="en-CA" dirty="0">
                <a:solidFill>
                  <a:srgbClr val="999999"/>
                </a:solidFill>
              </a:rPr>
              <a:t>Observations</a:t>
            </a:r>
          </a:p>
          <a:p>
            <a:r>
              <a:rPr lang="en-CA" dirty="0">
                <a:solidFill>
                  <a:srgbClr val="FC6667"/>
                </a:solidFill>
              </a:rPr>
              <a:t>Loess smoother</a:t>
            </a:r>
          </a:p>
        </p:txBody>
      </p:sp>
    </p:spTree>
    <p:extLst>
      <p:ext uri="{BB962C8B-B14F-4D97-AF65-F5344CB8AC3E}">
        <p14:creationId xmlns:p14="http://schemas.microsoft.com/office/powerpoint/2010/main" val="225073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CA77CE-A109-05AE-2988-C58A292B4D3E}"/>
              </a:ext>
            </a:extLst>
          </p:cNvPr>
          <p:cNvSpPr>
            <a:spLocks noGrp="1"/>
          </p:cNvSpPr>
          <p:nvPr>
            <p:ph idx="1"/>
          </p:nvPr>
        </p:nvSpPr>
        <p:spPr>
          <a:xfrm>
            <a:off x="947256" y="1808847"/>
            <a:ext cx="10515600" cy="4351338"/>
          </a:xfrm>
        </p:spPr>
        <p:txBody>
          <a:bodyPr>
            <a:normAutofit fontScale="92500" lnSpcReduction="10000"/>
          </a:bodyPr>
          <a:lstStyle/>
          <a:p>
            <a:pPr marL="0" indent="0">
              <a:buNone/>
            </a:pPr>
            <a:r>
              <a:rPr lang="en-CA" sz="2200" dirty="0"/>
              <a:t>Life history:</a:t>
            </a:r>
          </a:p>
          <a:p>
            <a:pPr marL="536575" indent="-355600"/>
            <a:r>
              <a:rPr lang="en-CA" sz="2200" dirty="0"/>
              <a:t>M/K ratio</a:t>
            </a:r>
          </a:p>
          <a:p>
            <a:pPr marL="536575" indent="-355600"/>
            <a:r>
              <a:rPr lang="en-CA" sz="2200" dirty="0"/>
              <a:t>Maximum age (age to 1% survival)</a:t>
            </a:r>
          </a:p>
          <a:p>
            <a:pPr marL="536575" indent="-355600"/>
            <a:r>
              <a:rPr lang="en-CA" sz="2200" dirty="0"/>
              <a:t>Length at 50% maturity (L50) relative to asymptotic length (</a:t>
            </a:r>
            <a:r>
              <a:rPr lang="en-CA" sz="2200" dirty="0" err="1"/>
              <a:t>Linf</a:t>
            </a:r>
            <a:r>
              <a:rPr lang="en-CA" sz="2200" dirty="0"/>
              <a:t>)</a:t>
            </a:r>
          </a:p>
          <a:p>
            <a:endParaRPr lang="en-CA" sz="2200" dirty="0"/>
          </a:p>
          <a:p>
            <a:pPr marL="0" indent="0">
              <a:buNone/>
            </a:pPr>
            <a:r>
              <a:rPr lang="en-CA" sz="2200" dirty="0"/>
              <a:t>Selectivity</a:t>
            </a:r>
          </a:p>
          <a:p>
            <a:pPr marL="536575" indent="-355600"/>
            <a:r>
              <a:rPr lang="en-CA" sz="2200" dirty="0"/>
              <a:t>Length at first capture relative to L50</a:t>
            </a:r>
          </a:p>
          <a:p>
            <a:pPr marL="536575" indent="-355600"/>
            <a:r>
              <a:rPr lang="en-CA" sz="2200" dirty="0"/>
              <a:t>Length at full capture relative to L50</a:t>
            </a:r>
          </a:p>
          <a:p>
            <a:pPr marL="536575" indent="-355600"/>
            <a:r>
              <a:rPr lang="en-CA" sz="2200" dirty="0"/>
              <a:t>Selectivity at asymptotic length</a:t>
            </a:r>
          </a:p>
          <a:p>
            <a:pPr marL="180975" indent="0">
              <a:buNone/>
            </a:pPr>
            <a:endParaRPr lang="en-CA" sz="2200" dirty="0"/>
          </a:p>
          <a:p>
            <a:pPr marL="0" indent="0">
              <a:buNone/>
            </a:pPr>
            <a:r>
              <a:rPr lang="en-CA" sz="2200" dirty="0"/>
              <a:t>Coupled with the time-series quantities there are up to 540 possible data inputs to an indicator of a single species stock status (for example). </a:t>
            </a:r>
          </a:p>
          <a:p>
            <a:pPr marL="0" indent="0">
              <a:buNone/>
            </a:pPr>
            <a:endParaRPr lang="en-CA" sz="2200" dirty="0"/>
          </a:p>
          <a:p>
            <a:pPr marL="0" indent="0">
              <a:buNone/>
            </a:pPr>
            <a:endParaRPr lang="en-CA" sz="2200" dirty="0"/>
          </a:p>
        </p:txBody>
      </p:sp>
      <p:sp>
        <p:nvSpPr>
          <p:cNvPr id="4" name="Title 1">
            <a:extLst>
              <a:ext uri="{FF2B5EF4-FFF2-40B4-BE49-F238E27FC236}">
                <a16:creationId xmlns:a16="http://schemas.microsoft.com/office/drawing/2014/main" id="{DC6F808D-FAE7-AD1B-EE35-69656C8A883F}"/>
              </a:ext>
            </a:extLst>
          </p:cNvPr>
          <p:cNvSpPr txBox="1">
            <a:spLocks/>
          </p:cNvSpPr>
          <p:nvPr/>
        </p:nvSpPr>
        <p:spPr>
          <a:xfrm>
            <a:off x="473279" y="584214"/>
            <a:ext cx="10419825" cy="841915"/>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3200" dirty="0"/>
              <a:t>4. Data streams and quantities: species-specific life-history / fishery quantities</a:t>
            </a:r>
          </a:p>
        </p:txBody>
      </p:sp>
    </p:spTree>
    <p:extLst>
      <p:ext uri="{BB962C8B-B14F-4D97-AF65-F5344CB8AC3E}">
        <p14:creationId xmlns:p14="http://schemas.microsoft.com/office/powerpoint/2010/main" val="25247853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83239B2-5CC1-147B-6A08-4BE2704A3D18}"/>
              </a:ext>
            </a:extLst>
          </p:cNvPr>
          <p:cNvSpPr txBox="1">
            <a:spLocks/>
          </p:cNvSpPr>
          <p:nvPr/>
        </p:nvSpPr>
        <p:spPr>
          <a:xfrm>
            <a:off x="473279" y="584214"/>
            <a:ext cx="10419825" cy="841915"/>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3200" dirty="0"/>
              <a:t>5. Neural networks of Indicator 2</a:t>
            </a:r>
          </a:p>
        </p:txBody>
      </p:sp>
      <p:pic>
        <p:nvPicPr>
          <p:cNvPr id="6" name="Picture 5">
            <a:extLst>
              <a:ext uri="{FF2B5EF4-FFF2-40B4-BE49-F238E27FC236}">
                <a16:creationId xmlns:a16="http://schemas.microsoft.com/office/drawing/2014/main" id="{91095C72-0350-2605-317E-23003229279E}"/>
              </a:ext>
            </a:extLst>
          </p:cNvPr>
          <p:cNvPicPr>
            <a:picLocks noChangeAspect="1"/>
          </p:cNvPicPr>
          <p:nvPr/>
        </p:nvPicPr>
        <p:blipFill>
          <a:blip r:embed="rId2"/>
          <a:stretch>
            <a:fillRect/>
          </a:stretch>
        </p:blipFill>
        <p:spPr>
          <a:xfrm>
            <a:off x="1125275" y="1426129"/>
            <a:ext cx="9731147" cy="4875948"/>
          </a:xfrm>
          <a:prstGeom prst="rect">
            <a:avLst/>
          </a:prstGeom>
        </p:spPr>
      </p:pic>
    </p:spTree>
    <p:extLst>
      <p:ext uri="{BB962C8B-B14F-4D97-AF65-F5344CB8AC3E}">
        <p14:creationId xmlns:p14="http://schemas.microsoft.com/office/powerpoint/2010/main" val="3897387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0557BF6-9DC6-20DA-E461-C30F2BFAC9AB}"/>
              </a:ext>
            </a:extLst>
          </p:cNvPr>
          <p:cNvSpPr txBox="1">
            <a:spLocks/>
          </p:cNvSpPr>
          <p:nvPr/>
        </p:nvSpPr>
        <p:spPr>
          <a:xfrm>
            <a:off x="178178" y="235079"/>
            <a:ext cx="1916630" cy="111158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2600" dirty="0"/>
              <a:t>6. Predictive ability</a:t>
            </a:r>
          </a:p>
        </p:txBody>
      </p:sp>
      <p:pic>
        <p:nvPicPr>
          <p:cNvPr id="6" name="Picture 5">
            <a:extLst>
              <a:ext uri="{FF2B5EF4-FFF2-40B4-BE49-F238E27FC236}">
                <a16:creationId xmlns:a16="http://schemas.microsoft.com/office/drawing/2014/main" id="{2A9BE0A5-7F32-3DEC-4E5D-609478CD54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2224" y="0"/>
            <a:ext cx="9474868" cy="6858000"/>
          </a:xfrm>
          <a:prstGeom prst="rect">
            <a:avLst/>
          </a:prstGeom>
        </p:spPr>
      </p:pic>
      <p:sp>
        <p:nvSpPr>
          <p:cNvPr id="7" name="TextBox 6">
            <a:extLst>
              <a:ext uri="{FF2B5EF4-FFF2-40B4-BE49-F238E27FC236}">
                <a16:creationId xmlns:a16="http://schemas.microsoft.com/office/drawing/2014/main" id="{8C107E81-C1DB-3DD8-465E-68195555D7EF}"/>
              </a:ext>
            </a:extLst>
          </p:cNvPr>
          <p:cNvSpPr txBox="1"/>
          <p:nvPr/>
        </p:nvSpPr>
        <p:spPr>
          <a:xfrm>
            <a:off x="357447" y="1463040"/>
            <a:ext cx="2011680" cy="3416320"/>
          </a:xfrm>
          <a:prstGeom prst="rect">
            <a:avLst/>
          </a:prstGeom>
          <a:noFill/>
        </p:spPr>
        <p:txBody>
          <a:bodyPr wrap="square" rtlCol="0">
            <a:spAutoFit/>
          </a:bodyPr>
          <a:lstStyle/>
          <a:p>
            <a:r>
              <a:rPr lang="en-CA" dirty="0"/>
              <a:t>Zero to good predictive ability depending on the number of data streams, stock and fleets</a:t>
            </a:r>
          </a:p>
          <a:p>
            <a:endParaRPr lang="en-CA" dirty="0"/>
          </a:p>
          <a:p>
            <a:r>
              <a:rPr lang="en-CA" dirty="0"/>
              <a:t>Work to be done on optimizing neural network design for the input data available. </a:t>
            </a:r>
          </a:p>
        </p:txBody>
      </p:sp>
    </p:spTree>
    <p:extLst>
      <p:ext uri="{BB962C8B-B14F-4D97-AF65-F5344CB8AC3E}">
        <p14:creationId xmlns:p14="http://schemas.microsoft.com/office/powerpoint/2010/main" val="1272812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9F5E924-4037-A500-C2C4-B78E4A7A4CF4}"/>
              </a:ext>
            </a:extLst>
          </p:cNvPr>
          <p:cNvPicPr>
            <a:picLocks noChangeAspect="1"/>
          </p:cNvPicPr>
          <p:nvPr/>
        </p:nvPicPr>
        <p:blipFill rotWithShape="1">
          <a:blip r:embed="rId2"/>
          <a:srcRect t="71772" b="1"/>
          <a:stretch/>
        </p:blipFill>
        <p:spPr>
          <a:xfrm>
            <a:off x="3594683" y="3775046"/>
            <a:ext cx="8380603" cy="2859244"/>
          </a:xfrm>
          <a:prstGeom prst="rect">
            <a:avLst/>
          </a:prstGeom>
        </p:spPr>
      </p:pic>
      <p:sp>
        <p:nvSpPr>
          <p:cNvPr id="2" name="Title 1">
            <a:extLst>
              <a:ext uri="{FF2B5EF4-FFF2-40B4-BE49-F238E27FC236}">
                <a16:creationId xmlns:a16="http://schemas.microsoft.com/office/drawing/2014/main" id="{DB838A90-1205-82E5-BC08-4EFBE23B73B6}"/>
              </a:ext>
            </a:extLst>
          </p:cNvPr>
          <p:cNvSpPr>
            <a:spLocks noGrp="1"/>
          </p:cNvSpPr>
          <p:nvPr>
            <p:ph type="title"/>
          </p:nvPr>
        </p:nvSpPr>
        <p:spPr>
          <a:xfrm>
            <a:off x="418750" y="277042"/>
            <a:ext cx="10515600" cy="880640"/>
          </a:xfrm>
        </p:spPr>
        <p:txBody>
          <a:bodyPr>
            <a:normAutofit/>
          </a:bodyPr>
          <a:lstStyle/>
          <a:p>
            <a:r>
              <a:rPr lang="en-CA" sz="3200" dirty="0"/>
              <a:t>7. Next steps (Phase IV)</a:t>
            </a:r>
          </a:p>
        </p:txBody>
      </p:sp>
      <p:sp>
        <p:nvSpPr>
          <p:cNvPr id="3" name="Content Placeholder 2">
            <a:extLst>
              <a:ext uri="{FF2B5EF4-FFF2-40B4-BE49-F238E27FC236}">
                <a16:creationId xmlns:a16="http://schemas.microsoft.com/office/drawing/2014/main" id="{A32F5C62-B1F3-CFCB-7AEA-1AB8256CEC3B}"/>
              </a:ext>
            </a:extLst>
          </p:cNvPr>
          <p:cNvSpPr>
            <a:spLocks noGrp="1"/>
          </p:cNvSpPr>
          <p:nvPr>
            <p:ph idx="1"/>
          </p:nvPr>
        </p:nvSpPr>
        <p:spPr>
          <a:xfrm>
            <a:off x="582336" y="1157682"/>
            <a:ext cx="10902192" cy="4351338"/>
          </a:xfrm>
        </p:spPr>
        <p:txBody>
          <a:bodyPr>
            <a:normAutofit/>
          </a:bodyPr>
          <a:lstStyle/>
          <a:p>
            <a:r>
              <a:rPr lang="en-CA" sz="2400" dirty="0"/>
              <a:t>Package Indicator 1 and 2 into a documented R package for use as a stock status indicators.</a:t>
            </a:r>
          </a:p>
          <a:p>
            <a:r>
              <a:rPr lang="en-CA" sz="2400" dirty="0"/>
              <a:t>Conduct robustness testing to time varying dynamics such as changing somatic growth, recruitment and natural mortality. </a:t>
            </a:r>
          </a:p>
          <a:p>
            <a:r>
              <a:rPr lang="en-CA" sz="2400" dirty="0"/>
              <a:t>Test indicators against stock assessments using those data.</a:t>
            </a:r>
          </a:p>
          <a:p>
            <a:r>
              <a:rPr lang="en-CA" sz="2400" dirty="0"/>
              <a:t>Develop management procedures that use the indicators to modify management advice for secondary species.</a:t>
            </a:r>
          </a:p>
          <a:p>
            <a:r>
              <a:rPr lang="en-CA" sz="2400" dirty="0"/>
              <a:t>Conduct a workshop.</a:t>
            </a:r>
          </a:p>
        </p:txBody>
      </p:sp>
    </p:spTree>
    <p:extLst>
      <p:ext uri="{BB962C8B-B14F-4D97-AF65-F5344CB8AC3E}">
        <p14:creationId xmlns:p14="http://schemas.microsoft.com/office/powerpoint/2010/main" val="1920659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ABD6E-3947-F5EB-3AB7-7AF89713BB6A}"/>
              </a:ext>
            </a:extLst>
          </p:cNvPr>
          <p:cNvSpPr>
            <a:spLocks noGrp="1"/>
          </p:cNvSpPr>
          <p:nvPr>
            <p:ph type="title"/>
          </p:nvPr>
        </p:nvSpPr>
        <p:spPr/>
        <p:txBody>
          <a:bodyPr/>
          <a:lstStyle/>
          <a:p>
            <a:pPr algn="ctr"/>
            <a:r>
              <a:rPr lang="en-CA" dirty="0"/>
              <a:t>Acknowledgements</a:t>
            </a:r>
          </a:p>
        </p:txBody>
      </p:sp>
      <p:sp>
        <p:nvSpPr>
          <p:cNvPr id="3" name="Content Placeholder 2">
            <a:extLst>
              <a:ext uri="{FF2B5EF4-FFF2-40B4-BE49-F238E27FC236}">
                <a16:creationId xmlns:a16="http://schemas.microsoft.com/office/drawing/2014/main" id="{8886221D-428D-6BEE-59E9-4742B01F1133}"/>
              </a:ext>
            </a:extLst>
          </p:cNvPr>
          <p:cNvSpPr>
            <a:spLocks noGrp="1"/>
          </p:cNvSpPr>
          <p:nvPr>
            <p:ph idx="1"/>
          </p:nvPr>
        </p:nvSpPr>
        <p:spPr>
          <a:xfrm>
            <a:off x="892729" y="1994729"/>
            <a:ext cx="10515600" cy="4351338"/>
          </a:xfrm>
        </p:spPr>
        <p:txBody>
          <a:bodyPr>
            <a:normAutofit/>
          </a:bodyPr>
          <a:lstStyle/>
          <a:p>
            <a:pPr marL="0" indent="0" algn="ctr">
              <a:lnSpc>
                <a:spcPct val="107000"/>
              </a:lnSpc>
              <a:spcAft>
                <a:spcPts val="2400"/>
              </a:spcAft>
              <a:buNone/>
            </a:pPr>
            <a:r>
              <a:rPr lang="en-ZA" sz="2400" dirty="0">
                <a:solidFill>
                  <a:srgbClr val="000000"/>
                </a:solidFill>
                <a:latin typeface="Arial" panose="020B0604020202020204" pitchFamily="34" charset="0"/>
                <a:ea typeface="Yu Mincho" panose="02020400000000000000" pitchFamily="18" charset="-128"/>
                <a:cs typeface="Arial" panose="020B0604020202020204" pitchFamily="34" charset="0"/>
              </a:rPr>
              <a:t>EcoTest is funded by ICCAT as part of a commitment to the Global Environmental Facility (GEF) Common Oceans ABNJ Tuna Project Fund.</a:t>
            </a:r>
          </a:p>
          <a:p>
            <a:pPr marL="0" indent="0" algn="ctr">
              <a:lnSpc>
                <a:spcPct val="107000"/>
              </a:lnSpc>
              <a:spcAft>
                <a:spcPts val="2400"/>
              </a:spcAft>
              <a:buNone/>
            </a:pPr>
            <a:r>
              <a:rPr lang="en-ZA" sz="2400" dirty="0">
                <a:solidFill>
                  <a:srgbClr val="000000"/>
                </a:solidFill>
                <a:effectLst/>
                <a:latin typeface="Arial" panose="020B0604020202020204" pitchFamily="34" charset="0"/>
                <a:ea typeface="Yu Mincho" panose="02020400000000000000" pitchFamily="18" charset="-128"/>
                <a:cs typeface="Arial" panose="020B0604020202020204" pitchFamily="34" charset="0"/>
              </a:rPr>
              <a:t>Many thanks to The Ocean Foundation for funding Phases I and II of the EcoTest framework. </a:t>
            </a:r>
          </a:p>
          <a:p>
            <a:pPr marL="0" indent="0" algn="ctr">
              <a:lnSpc>
                <a:spcPct val="107000"/>
              </a:lnSpc>
              <a:spcAft>
                <a:spcPts val="1800"/>
              </a:spcAft>
              <a:buNone/>
            </a:pPr>
            <a:r>
              <a:rPr lang="en-ZA" sz="2400" dirty="0">
                <a:solidFill>
                  <a:srgbClr val="000000"/>
                </a:solidFill>
                <a:effectLst/>
                <a:latin typeface="Arial" panose="020B0604020202020204" pitchFamily="34" charset="0"/>
                <a:ea typeface="Yu Mincho" panose="02020400000000000000" pitchFamily="18" charset="-128"/>
                <a:cs typeface="Arial" panose="020B0604020202020204" pitchFamily="34" charset="0"/>
              </a:rPr>
              <a:t>Thanks to Alex Hanke, Sachiko Tsuji, Guillermo Diaz, Diego Alvarez, Laurie Kell, Maria Juan Jorda, Andres Domingo for their helpful comments on Indicator 1.  </a:t>
            </a:r>
            <a:endParaRPr lang="en-CA" sz="2400" dirty="0">
              <a:effectLst/>
              <a:latin typeface="Arial" panose="020B0604020202020204" pitchFamily="34" charset="0"/>
              <a:ea typeface="Yu Mincho" panose="02020400000000000000" pitchFamily="18" charset="-128"/>
              <a:cs typeface="Arial" panose="020B0604020202020204" pitchFamily="34" charset="0"/>
            </a:endParaRPr>
          </a:p>
          <a:p>
            <a:pPr marL="0" indent="0" algn="ctr">
              <a:buNone/>
            </a:pPr>
            <a:endParaRPr lang="en-CA"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750138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DBA9D-9F17-A32C-D028-E9F296CCD6C3}"/>
              </a:ext>
            </a:extLst>
          </p:cNvPr>
          <p:cNvSpPr>
            <a:spLocks noGrp="1"/>
          </p:cNvSpPr>
          <p:nvPr>
            <p:ph type="title"/>
          </p:nvPr>
        </p:nvSpPr>
        <p:spPr/>
        <p:txBody>
          <a:bodyPr>
            <a:normAutofit/>
          </a:bodyPr>
          <a:lstStyle/>
          <a:p>
            <a:r>
              <a:rPr lang="en-CA" sz="3200" dirty="0"/>
              <a:t>Contents</a:t>
            </a:r>
          </a:p>
        </p:txBody>
      </p:sp>
      <p:sp>
        <p:nvSpPr>
          <p:cNvPr id="3" name="Content Placeholder 2">
            <a:extLst>
              <a:ext uri="{FF2B5EF4-FFF2-40B4-BE49-F238E27FC236}">
                <a16:creationId xmlns:a16="http://schemas.microsoft.com/office/drawing/2014/main" id="{C57CE47B-685D-77E0-277C-6DEF47BA8767}"/>
              </a:ext>
            </a:extLst>
          </p:cNvPr>
          <p:cNvSpPr>
            <a:spLocks noGrp="1"/>
          </p:cNvSpPr>
          <p:nvPr>
            <p:ph idx="1"/>
          </p:nvPr>
        </p:nvSpPr>
        <p:spPr>
          <a:xfrm>
            <a:off x="1357745" y="1937846"/>
            <a:ext cx="10515600" cy="4351338"/>
          </a:xfrm>
        </p:spPr>
        <p:txBody>
          <a:bodyPr>
            <a:normAutofit/>
          </a:bodyPr>
          <a:lstStyle/>
          <a:p>
            <a:pPr marL="514350" indent="-514350">
              <a:spcAft>
                <a:spcPts val="600"/>
              </a:spcAft>
              <a:buFont typeface="+mj-lt"/>
              <a:buAutoNum type="arabicPeriod"/>
            </a:pPr>
            <a:r>
              <a:rPr lang="en-CA" sz="2400" dirty="0"/>
              <a:t>The EcoTest framework</a:t>
            </a:r>
          </a:p>
          <a:p>
            <a:pPr marL="514350" indent="-514350">
              <a:spcAft>
                <a:spcPts val="600"/>
              </a:spcAft>
              <a:buFont typeface="+mj-lt"/>
              <a:buAutoNum type="arabicPeriod"/>
            </a:pPr>
            <a:r>
              <a:rPr lang="en-CA" sz="2400" dirty="0"/>
              <a:t>Quick recap on Indicator I</a:t>
            </a:r>
          </a:p>
          <a:p>
            <a:pPr marL="514350" indent="-514350">
              <a:spcAft>
                <a:spcPts val="600"/>
              </a:spcAft>
              <a:buFont typeface="+mj-lt"/>
              <a:buAutoNum type="arabicPeriod"/>
            </a:pPr>
            <a:r>
              <a:rPr lang="en-CA" sz="2400" dirty="0"/>
              <a:t>Indicator 2: a wider simulation</a:t>
            </a:r>
          </a:p>
          <a:p>
            <a:pPr marL="514350" indent="-514350">
              <a:spcAft>
                <a:spcPts val="600"/>
              </a:spcAft>
              <a:buFont typeface="+mj-lt"/>
              <a:buAutoNum type="arabicPeriod"/>
            </a:pPr>
            <a:r>
              <a:rPr lang="en-CA" sz="2400" dirty="0"/>
              <a:t>Data streams and quantities</a:t>
            </a:r>
          </a:p>
          <a:p>
            <a:pPr marL="514350" indent="-514350">
              <a:spcAft>
                <a:spcPts val="600"/>
              </a:spcAft>
              <a:buFont typeface="+mj-lt"/>
              <a:buAutoNum type="arabicPeriod"/>
            </a:pPr>
            <a:r>
              <a:rPr lang="en-CA" sz="2400" dirty="0"/>
              <a:t>Neural networks </a:t>
            </a:r>
          </a:p>
          <a:p>
            <a:pPr marL="514350" indent="-514350">
              <a:spcAft>
                <a:spcPts val="600"/>
              </a:spcAft>
              <a:buFont typeface="+mj-lt"/>
              <a:buAutoNum type="arabicPeriod"/>
            </a:pPr>
            <a:r>
              <a:rPr lang="en-CA" sz="2400" dirty="0"/>
              <a:t>Predictive ability</a:t>
            </a:r>
          </a:p>
          <a:p>
            <a:pPr marL="514350" indent="-514350">
              <a:spcAft>
                <a:spcPts val="600"/>
              </a:spcAft>
              <a:buFont typeface="+mj-lt"/>
              <a:buAutoNum type="arabicPeriod"/>
            </a:pPr>
            <a:r>
              <a:rPr lang="en-CA" sz="2400" dirty="0"/>
              <a:t>Next steps</a:t>
            </a:r>
          </a:p>
          <a:p>
            <a:pPr marL="0" indent="0">
              <a:buNone/>
            </a:pPr>
            <a:endParaRPr lang="en-CA" sz="2400" dirty="0"/>
          </a:p>
        </p:txBody>
      </p:sp>
    </p:spTree>
    <p:extLst>
      <p:ext uri="{BB962C8B-B14F-4D97-AF65-F5344CB8AC3E}">
        <p14:creationId xmlns:p14="http://schemas.microsoft.com/office/powerpoint/2010/main" val="2797140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97DBEEA-E265-0230-F620-781BDD0B9161}"/>
              </a:ext>
            </a:extLst>
          </p:cNvPr>
          <p:cNvPicPr>
            <a:picLocks noChangeAspect="1"/>
          </p:cNvPicPr>
          <p:nvPr/>
        </p:nvPicPr>
        <p:blipFill rotWithShape="1">
          <a:blip r:embed="rId2"/>
          <a:srcRect t="871" b="53766"/>
          <a:stretch/>
        </p:blipFill>
        <p:spPr>
          <a:xfrm>
            <a:off x="874285" y="986722"/>
            <a:ext cx="9928905" cy="5224667"/>
          </a:xfrm>
          <a:prstGeom prst="rect">
            <a:avLst/>
          </a:prstGeom>
        </p:spPr>
      </p:pic>
      <p:sp>
        <p:nvSpPr>
          <p:cNvPr id="6" name="TextBox 5">
            <a:extLst>
              <a:ext uri="{FF2B5EF4-FFF2-40B4-BE49-F238E27FC236}">
                <a16:creationId xmlns:a16="http://schemas.microsoft.com/office/drawing/2014/main" id="{C6697F5A-BA1A-F99A-705A-8D7833914E0C}"/>
              </a:ext>
            </a:extLst>
          </p:cNvPr>
          <p:cNvSpPr txBox="1"/>
          <p:nvPr/>
        </p:nvSpPr>
        <p:spPr>
          <a:xfrm>
            <a:off x="364921" y="255864"/>
            <a:ext cx="4639112" cy="523220"/>
          </a:xfrm>
          <a:prstGeom prst="rect">
            <a:avLst/>
          </a:prstGeom>
          <a:noFill/>
        </p:spPr>
        <p:txBody>
          <a:bodyPr wrap="square" rtlCol="0">
            <a:spAutoFit/>
          </a:bodyPr>
          <a:lstStyle/>
          <a:p>
            <a:r>
              <a:rPr lang="en-CA" sz="2800" dirty="0"/>
              <a:t>1. The EcoTest Framework</a:t>
            </a:r>
          </a:p>
        </p:txBody>
      </p:sp>
      <p:sp>
        <p:nvSpPr>
          <p:cNvPr id="7" name="TextBox 6">
            <a:extLst>
              <a:ext uri="{FF2B5EF4-FFF2-40B4-BE49-F238E27FC236}">
                <a16:creationId xmlns:a16="http://schemas.microsoft.com/office/drawing/2014/main" id="{6D4F1093-0012-FDEF-7C21-74404303B1E8}"/>
              </a:ext>
            </a:extLst>
          </p:cNvPr>
          <p:cNvSpPr txBox="1"/>
          <p:nvPr/>
        </p:nvSpPr>
        <p:spPr>
          <a:xfrm>
            <a:off x="6096000" y="6274307"/>
            <a:ext cx="5625785" cy="430887"/>
          </a:xfrm>
          <a:prstGeom prst="rect">
            <a:avLst/>
          </a:prstGeom>
          <a:noFill/>
        </p:spPr>
        <p:txBody>
          <a:bodyPr wrap="square" rtlCol="0">
            <a:spAutoFit/>
          </a:bodyPr>
          <a:lstStyle/>
          <a:p>
            <a:pPr algn="r"/>
            <a:r>
              <a:rPr lang="en-CA" sz="2200" dirty="0"/>
              <a:t>Huynh et al. SCRS/2022/106</a:t>
            </a:r>
          </a:p>
        </p:txBody>
      </p:sp>
      <p:sp>
        <p:nvSpPr>
          <p:cNvPr id="2" name="Rectangle 1">
            <a:extLst>
              <a:ext uri="{FF2B5EF4-FFF2-40B4-BE49-F238E27FC236}">
                <a16:creationId xmlns:a16="http://schemas.microsoft.com/office/drawing/2014/main" id="{53D172F6-6510-F851-5EB3-71AC05CCEDAC}"/>
              </a:ext>
            </a:extLst>
          </p:cNvPr>
          <p:cNvSpPr/>
          <p:nvPr/>
        </p:nvSpPr>
        <p:spPr>
          <a:xfrm>
            <a:off x="874285" y="3230880"/>
            <a:ext cx="10804635" cy="31038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138523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09EEC8-BF58-51CC-CF10-73FADF069EC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99B1D328-E13A-BF7A-38A9-06F3ED237B13}"/>
              </a:ext>
            </a:extLst>
          </p:cNvPr>
          <p:cNvPicPr>
            <a:picLocks noChangeAspect="1"/>
          </p:cNvPicPr>
          <p:nvPr/>
        </p:nvPicPr>
        <p:blipFill rotWithShape="1">
          <a:blip r:embed="rId2"/>
          <a:srcRect t="871" b="53766"/>
          <a:stretch/>
        </p:blipFill>
        <p:spPr>
          <a:xfrm>
            <a:off x="874285" y="986722"/>
            <a:ext cx="9928905" cy="5224667"/>
          </a:xfrm>
          <a:prstGeom prst="rect">
            <a:avLst/>
          </a:prstGeom>
        </p:spPr>
      </p:pic>
      <p:sp>
        <p:nvSpPr>
          <p:cNvPr id="6" name="TextBox 5">
            <a:extLst>
              <a:ext uri="{FF2B5EF4-FFF2-40B4-BE49-F238E27FC236}">
                <a16:creationId xmlns:a16="http://schemas.microsoft.com/office/drawing/2014/main" id="{89B05F6D-29C6-C065-FD64-3162FBE5D4C2}"/>
              </a:ext>
            </a:extLst>
          </p:cNvPr>
          <p:cNvSpPr txBox="1"/>
          <p:nvPr/>
        </p:nvSpPr>
        <p:spPr>
          <a:xfrm>
            <a:off x="364921" y="255864"/>
            <a:ext cx="4639112" cy="523220"/>
          </a:xfrm>
          <a:prstGeom prst="rect">
            <a:avLst/>
          </a:prstGeom>
          <a:noFill/>
        </p:spPr>
        <p:txBody>
          <a:bodyPr wrap="square" rtlCol="0">
            <a:spAutoFit/>
          </a:bodyPr>
          <a:lstStyle/>
          <a:p>
            <a:r>
              <a:rPr lang="en-CA" sz="2800" dirty="0"/>
              <a:t>1. The EcoTest Framework</a:t>
            </a:r>
          </a:p>
        </p:txBody>
      </p:sp>
      <p:sp>
        <p:nvSpPr>
          <p:cNvPr id="7" name="TextBox 6">
            <a:extLst>
              <a:ext uri="{FF2B5EF4-FFF2-40B4-BE49-F238E27FC236}">
                <a16:creationId xmlns:a16="http://schemas.microsoft.com/office/drawing/2014/main" id="{A5DD2510-6487-3A45-18A9-C5168FD3E0D6}"/>
              </a:ext>
            </a:extLst>
          </p:cNvPr>
          <p:cNvSpPr txBox="1"/>
          <p:nvPr/>
        </p:nvSpPr>
        <p:spPr>
          <a:xfrm>
            <a:off x="6096000" y="6274307"/>
            <a:ext cx="5625785" cy="430887"/>
          </a:xfrm>
          <a:prstGeom prst="rect">
            <a:avLst/>
          </a:prstGeom>
          <a:noFill/>
        </p:spPr>
        <p:txBody>
          <a:bodyPr wrap="square" rtlCol="0">
            <a:spAutoFit/>
          </a:bodyPr>
          <a:lstStyle/>
          <a:p>
            <a:pPr algn="r"/>
            <a:r>
              <a:rPr lang="en-CA" sz="2200" dirty="0"/>
              <a:t>Huynh et al. SCRS/2022/106</a:t>
            </a:r>
          </a:p>
        </p:txBody>
      </p:sp>
    </p:spTree>
    <p:extLst>
      <p:ext uri="{BB962C8B-B14F-4D97-AF65-F5344CB8AC3E}">
        <p14:creationId xmlns:p14="http://schemas.microsoft.com/office/powerpoint/2010/main" val="1725165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6F3C850-3AAD-5C6D-1CA2-AFDE77D5A5F1}"/>
              </a:ext>
            </a:extLst>
          </p:cNvPr>
          <p:cNvPicPr>
            <a:picLocks noGrp="1" noChangeAspect="1"/>
          </p:cNvPicPr>
          <p:nvPr>
            <p:ph idx="1"/>
          </p:nvPr>
        </p:nvPicPr>
        <p:blipFill rotWithShape="1">
          <a:blip r:embed="rId2"/>
          <a:srcRect t="47247"/>
          <a:stretch/>
        </p:blipFill>
        <p:spPr>
          <a:xfrm>
            <a:off x="1621738" y="1004998"/>
            <a:ext cx="9019698" cy="5516041"/>
          </a:xfrm>
          <a:prstGeom prst="rect">
            <a:avLst/>
          </a:prstGeom>
        </p:spPr>
      </p:pic>
      <p:sp>
        <p:nvSpPr>
          <p:cNvPr id="5" name="TextBox 4">
            <a:extLst>
              <a:ext uri="{FF2B5EF4-FFF2-40B4-BE49-F238E27FC236}">
                <a16:creationId xmlns:a16="http://schemas.microsoft.com/office/drawing/2014/main" id="{806F8921-DFCD-EB9D-6F9F-CE303A15A9C1}"/>
              </a:ext>
            </a:extLst>
          </p:cNvPr>
          <p:cNvSpPr txBox="1"/>
          <p:nvPr/>
        </p:nvSpPr>
        <p:spPr>
          <a:xfrm>
            <a:off x="364921" y="255864"/>
            <a:ext cx="4639112" cy="523220"/>
          </a:xfrm>
          <a:prstGeom prst="rect">
            <a:avLst/>
          </a:prstGeom>
          <a:noFill/>
        </p:spPr>
        <p:txBody>
          <a:bodyPr wrap="square" rtlCol="0">
            <a:spAutoFit/>
          </a:bodyPr>
          <a:lstStyle/>
          <a:p>
            <a:r>
              <a:rPr lang="en-CA" sz="2800" dirty="0"/>
              <a:t>1. The EcoTest Framework</a:t>
            </a:r>
          </a:p>
        </p:txBody>
      </p:sp>
      <p:sp>
        <p:nvSpPr>
          <p:cNvPr id="2" name="Rectangle 1">
            <a:extLst>
              <a:ext uri="{FF2B5EF4-FFF2-40B4-BE49-F238E27FC236}">
                <a16:creationId xmlns:a16="http://schemas.microsoft.com/office/drawing/2014/main" id="{0ACC7E68-CFE0-488D-67B0-51A0D40B0035}"/>
              </a:ext>
            </a:extLst>
          </p:cNvPr>
          <p:cNvSpPr/>
          <p:nvPr/>
        </p:nvSpPr>
        <p:spPr>
          <a:xfrm>
            <a:off x="904765" y="3469640"/>
            <a:ext cx="10804635" cy="313249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440251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A296D3-9FE7-8430-5205-4414C9D72378}"/>
            </a:ext>
          </a:extLst>
        </p:cNvPr>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A215B61-F45C-3272-FBDC-3230DF13885B}"/>
              </a:ext>
            </a:extLst>
          </p:cNvPr>
          <p:cNvPicPr>
            <a:picLocks noGrp="1" noChangeAspect="1"/>
          </p:cNvPicPr>
          <p:nvPr>
            <p:ph idx="1"/>
          </p:nvPr>
        </p:nvPicPr>
        <p:blipFill rotWithShape="1">
          <a:blip r:embed="rId2"/>
          <a:srcRect t="47247"/>
          <a:stretch/>
        </p:blipFill>
        <p:spPr>
          <a:xfrm>
            <a:off x="1621738" y="1004998"/>
            <a:ext cx="9019698" cy="5516041"/>
          </a:xfrm>
          <a:prstGeom prst="rect">
            <a:avLst/>
          </a:prstGeom>
        </p:spPr>
      </p:pic>
      <p:sp>
        <p:nvSpPr>
          <p:cNvPr id="5" name="TextBox 4">
            <a:extLst>
              <a:ext uri="{FF2B5EF4-FFF2-40B4-BE49-F238E27FC236}">
                <a16:creationId xmlns:a16="http://schemas.microsoft.com/office/drawing/2014/main" id="{A05E57CC-9862-BC45-55BC-9B0519C609B9}"/>
              </a:ext>
            </a:extLst>
          </p:cNvPr>
          <p:cNvSpPr txBox="1"/>
          <p:nvPr/>
        </p:nvSpPr>
        <p:spPr>
          <a:xfrm>
            <a:off x="364921" y="255864"/>
            <a:ext cx="4639112" cy="523220"/>
          </a:xfrm>
          <a:prstGeom prst="rect">
            <a:avLst/>
          </a:prstGeom>
          <a:noFill/>
        </p:spPr>
        <p:txBody>
          <a:bodyPr wrap="square" rtlCol="0">
            <a:spAutoFit/>
          </a:bodyPr>
          <a:lstStyle/>
          <a:p>
            <a:r>
              <a:rPr lang="en-CA" sz="2800" dirty="0"/>
              <a:t>1. The EcoTest Framework</a:t>
            </a:r>
          </a:p>
        </p:txBody>
      </p:sp>
    </p:spTree>
    <p:extLst>
      <p:ext uri="{BB962C8B-B14F-4D97-AF65-F5344CB8AC3E}">
        <p14:creationId xmlns:p14="http://schemas.microsoft.com/office/powerpoint/2010/main" val="2232704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64DA3CA-55A5-0FD3-5150-9EB31617E97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0152" y="1840293"/>
            <a:ext cx="7333969" cy="3922944"/>
          </a:xfrm>
          <a:prstGeom prst="rect">
            <a:avLst/>
          </a:prstGeom>
          <a:noFill/>
          <a:ln>
            <a:noFill/>
          </a:ln>
        </p:spPr>
      </p:pic>
      <p:sp>
        <p:nvSpPr>
          <p:cNvPr id="5" name="TextBox 4">
            <a:extLst>
              <a:ext uri="{FF2B5EF4-FFF2-40B4-BE49-F238E27FC236}">
                <a16:creationId xmlns:a16="http://schemas.microsoft.com/office/drawing/2014/main" id="{DFFD0CD5-0035-EAFE-4875-A19EE847339B}"/>
              </a:ext>
            </a:extLst>
          </p:cNvPr>
          <p:cNvSpPr txBox="1"/>
          <p:nvPr/>
        </p:nvSpPr>
        <p:spPr>
          <a:xfrm>
            <a:off x="364920" y="255864"/>
            <a:ext cx="10251347" cy="523220"/>
          </a:xfrm>
          <a:prstGeom prst="rect">
            <a:avLst/>
          </a:prstGeom>
          <a:noFill/>
        </p:spPr>
        <p:txBody>
          <a:bodyPr wrap="square" rtlCol="0">
            <a:spAutoFit/>
          </a:bodyPr>
          <a:lstStyle/>
          <a:p>
            <a:r>
              <a:rPr lang="en-CA" sz="2800" dirty="0"/>
              <a:t>2. Recap of Indicator 1 for the North Atlantic Longline Case study</a:t>
            </a:r>
          </a:p>
        </p:txBody>
      </p:sp>
      <p:pic>
        <p:nvPicPr>
          <p:cNvPr id="6" name="Picture 5">
            <a:extLst>
              <a:ext uri="{FF2B5EF4-FFF2-40B4-BE49-F238E27FC236}">
                <a16:creationId xmlns:a16="http://schemas.microsoft.com/office/drawing/2014/main" id="{81E87091-F891-B0BC-0AD6-3CA8E3A4B80A}"/>
              </a:ext>
            </a:extLst>
          </p:cNvPr>
          <p:cNvPicPr>
            <a:picLocks noChangeAspect="1"/>
          </p:cNvPicPr>
          <p:nvPr/>
        </p:nvPicPr>
        <p:blipFill>
          <a:blip r:embed="rId3"/>
          <a:stretch>
            <a:fillRect/>
          </a:stretch>
        </p:blipFill>
        <p:spPr>
          <a:xfrm>
            <a:off x="7623501" y="1166070"/>
            <a:ext cx="4527953" cy="5436066"/>
          </a:xfrm>
          <a:prstGeom prst="rect">
            <a:avLst/>
          </a:prstGeom>
        </p:spPr>
      </p:pic>
      <p:sp>
        <p:nvSpPr>
          <p:cNvPr id="7" name="TextBox 6">
            <a:extLst>
              <a:ext uri="{FF2B5EF4-FFF2-40B4-BE49-F238E27FC236}">
                <a16:creationId xmlns:a16="http://schemas.microsoft.com/office/drawing/2014/main" id="{754368E5-1FC2-597A-88A1-048B994B67C6}"/>
              </a:ext>
            </a:extLst>
          </p:cNvPr>
          <p:cNvSpPr txBox="1"/>
          <p:nvPr/>
        </p:nvSpPr>
        <p:spPr>
          <a:xfrm>
            <a:off x="629289" y="1347850"/>
            <a:ext cx="3007453" cy="492443"/>
          </a:xfrm>
          <a:prstGeom prst="rect">
            <a:avLst/>
          </a:prstGeom>
          <a:noFill/>
        </p:spPr>
        <p:txBody>
          <a:bodyPr wrap="square" rtlCol="0">
            <a:spAutoFit/>
          </a:bodyPr>
          <a:lstStyle/>
          <a:p>
            <a:r>
              <a:rPr lang="en-CA" sz="2600" dirty="0"/>
              <a:t>Phases I and II: </a:t>
            </a:r>
          </a:p>
        </p:txBody>
      </p:sp>
    </p:spTree>
    <p:extLst>
      <p:ext uri="{BB962C8B-B14F-4D97-AF65-F5344CB8AC3E}">
        <p14:creationId xmlns:p14="http://schemas.microsoft.com/office/powerpoint/2010/main" val="3793978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5D482CA-16D9-A46B-24D3-4120CBF14E5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91396" y="894432"/>
            <a:ext cx="4892108" cy="4084433"/>
          </a:xfrm>
          <a:prstGeom prst="rect">
            <a:avLst/>
          </a:prstGeom>
          <a:noFill/>
          <a:ln>
            <a:noFill/>
          </a:ln>
        </p:spPr>
      </p:pic>
      <p:pic>
        <p:nvPicPr>
          <p:cNvPr id="5" name="Picture 4">
            <a:extLst>
              <a:ext uri="{FF2B5EF4-FFF2-40B4-BE49-F238E27FC236}">
                <a16:creationId xmlns:a16="http://schemas.microsoft.com/office/drawing/2014/main" id="{C86387C3-5BD8-C9F4-CAA0-8FB5B872EC0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00990" y="872801"/>
            <a:ext cx="4933355" cy="4106064"/>
          </a:xfrm>
          <a:prstGeom prst="rect">
            <a:avLst/>
          </a:prstGeom>
          <a:noFill/>
          <a:ln>
            <a:noFill/>
          </a:ln>
        </p:spPr>
      </p:pic>
      <p:sp>
        <p:nvSpPr>
          <p:cNvPr id="6" name="TextBox 5">
            <a:extLst>
              <a:ext uri="{FF2B5EF4-FFF2-40B4-BE49-F238E27FC236}">
                <a16:creationId xmlns:a16="http://schemas.microsoft.com/office/drawing/2014/main" id="{3FAD378D-EA53-A026-044D-5DC8E25930E1}"/>
              </a:ext>
            </a:extLst>
          </p:cNvPr>
          <p:cNvSpPr txBox="1"/>
          <p:nvPr/>
        </p:nvSpPr>
        <p:spPr>
          <a:xfrm>
            <a:off x="674265" y="5086931"/>
            <a:ext cx="10843470" cy="1477328"/>
          </a:xfrm>
          <a:prstGeom prst="rect">
            <a:avLst/>
          </a:prstGeom>
          <a:noFill/>
        </p:spPr>
        <p:txBody>
          <a:bodyPr wrap="square" rtlCol="0">
            <a:spAutoFit/>
          </a:bodyPr>
          <a:lstStyle/>
          <a:p>
            <a:r>
              <a:rPr lang="en-US" dirty="0"/>
              <a:t>Predictive performance of a neural network fitted to true blue shark stock status (SSB / SSBMSY) using all data inputs (left panel) and all data inputs except CPUE time series and the spatial model (right panel). The plotted data are for a completely independent testing dataset of 1000 data points. The mean absolute error of the validation dataset is included in the top left of each panel. Plotted points are color coded according to the predicted categorical stock status defined by the horizontal lines at 0.5 and 1.0 SSB / SSBMSY. </a:t>
            </a:r>
            <a:endParaRPr lang="en-CA" dirty="0"/>
          </a:p>
        </p:txBody>
      </p:sp>
      <p:sp>
        <p:nvSpPr>
          <p:cNvPr id="9" name="TextBox 8">
            <a:extLst>
              <a:ext uri="{FF2B5EF4-FFF2-40B4-BE49-F238E27FC236}">
                <a16:creationId xmlns:a16="http://schemas.microsoft.com/office/drawing/2014/main" id="{BB87DBEB-BEB7-2D44-FEB3-4E35199D3A34}"/>
              </a:ext>
            </a:extLst>
          </p:cNvPr>
          <p:cNvSpPr txBox="1"/>
          <p:nvPr/>
        </p:nvSpPr>
        <p:spPr>
          <a:xfrm>
            <a:off x="364920" y="255864"/>
            <a:ext cx="10251347" cy="954107"/>
          </a:xfrm>
          <a:prstGeom prst="rect">
            <a:avLst/>
          </a:prstGeom>
          <a:noFill/>
        </p:spPr>
        <p:txBody>
          <a:bodyPr wrap="square" rtlCol="0">
            <a:spAutoFit/>
          </a:bodyPr>
          <a:lstStyle/>
          <a:p>
            <a:r>
              <a:rPr lang="en-CA" sz="2800" dirty="0"/>
              <a:t>2. Recap of Indicator 1 for the North Atlantic Longline Case study: phase III</a:t>
            </a:r>
          </a:p>
        </p:txBody>
      </p:sp>
    </p:spTree>
    <p:extLst>
      <p:ext uri="{BB962C8B-B14F-4D97-AF65-F5344CB8AC3E}">
        <p14:creationId xmlns:p14="http://schemas.microsoft.com/office/powerpoint/2010/main" val="856911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E50BD1-47C9-2E11-CC30-57CB12B4C19D}"/>
              </a:ext>
            </a:extLst>
          </p:cNvPr>
          <p:cNvSpPr>
            <a:spLocks noGrp="1"/>
          </p:cNvSpPr>
          <p:nvPr>
            <p:ph idx="1"/>
          </p:nvPr>
        </p:nvSpPr>
        <p:spPr>
          <a:xfrm>
            <a:off x="547256" y="1355956"/>
            <a:ext cx="2391294" cy="2484524"/>
          </a:xfrm>
        </p:spPr>
        <p:txBody>
          <a:bodyPr>
            <a:normAutofit/>
          </a:bodyPr>
          <a:lstStyle/>
          <a:p>
            <a:pPr marL="0" indent="0">
              <a:buNone/>
            </a:pPr>
            <a:r>
              <a:rPr lang="en-CA" sz="2000" dirty="0"/>
              <a:t>A much wider range of exploitation histories with varying selectivity dynamics</a:t>
            </a:r>
          </a:p>
          <a:p>
            <a:pPr marL="0" indent="0">
              <a:buNone/>
            </a:pPr>
            <a:endParaRPr lang="en-CA" sz="2000" dirty="0"/>
          </a:p>
          <a:p>
            <a:pPr marL="0" indent="0">
              <a:buNone/>
            </a:pPr>
            <a:endParaRPr lang="en-CA" sz="2000" dirty="0"/>
          </a:p>
          <a:p>
            <a:pPr marL="0" indent="0">
              <a:buNone/>
            </a:pPr>
            <a:endParaRPr lang="en-CA" sz="2000" dirty="0"/>
          </a:p>
          <a:p>
            <a:pPr marL="0" indent="0">
              <a:buNone/>
            </a:pPr>
            <a:endParaRPr lang="en-CA" sz="2000" dirty="0"/>
          </a:p>
        </p:txBody>
      </p:sp>
      <p:sp>
        <p:nvSpPr>
          <p:cNvPr id="4" name="Title 1">
            <a:extLst>
              <a:ext uri="{FF2B5EF4-FFF2-40B4-BE49-F238E27FC236}">
                <a16:creationId xmlns:a16="http://schemas.microsoft.com/office/drawing/2014/main" id="{4627F99C-4FA2-6112-107B-02A801414F8F}"/>
              </a:ext>
            </a:extLst>
          </p:cNvPr>
          <p:cNvSpPr txBox="1">
            <a:spLocks/>
          </p:cNvSpPr>
          <p:nvPr/>
        </p:nvSpPr>
        <p:spPr>
          <a:xfrm>
            <a:off x="383796" y="198496"/>
            <a:ext cx="10515600" cy="76319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3200" dirty="0"/>
              <a:t>3. Indicator 2: a wider simulation </a:t>
            </a:r>
          </a:p>
        </p:txBody>
      </p:sp>
      <p:pic>
        <p:nvPicPr>
          <p:cNvPr id="6" name="Picture 5">
            <a:extLst>
              <a:ext uri="{FF2B5EF4-FFF2-40B4-BE49-F238E27FC236}">
                <a16:creationId xmlns:a16="http://schemas.microsoft.com/office/drawing/2014/main" id="{9166EB08-7845-C97B-9A15-68B77AC77F4E}"/>
              </a:ext>
            </a:extLst>
          </p:cNvPr>
          <p:cNvPicPr>
            <a:picLocks noChangeAspect="1"/>
          </p:cNvPicPr>
          <p:nvPr/>
        </p:nvPicPr>
        <p:blipFill>
          <a:blip r:embed="rId2">
            <a:extLst>
              <a:ext uri="{28A0092B-C50C-407E-A947-70E740481C1C}">
                <a14:useLocalDpi xmlns:a14="http://schemas.microsoft.com/office/drawing/2010/main" val="0"/>
              </a:ext>
            </a:extLst>
          </a:blip>
          <a:srcRect l="4765" r="47911" b="53426"/>
          <a:stretch/>
        </p:blipFill>
        <p:spPr>
          <a:xfrm>
            <a:off x="3436037" y="955964"/>
            <a:ext cx="3899109" cy="2771405"/>
          </a:xfrm>
          <a:prstGeom prst="rect">
            <a:avLst/>
          </a:prstGeom>
        </p:spPr>
      </p:pic>
      <p:sp>
        <p:nvSpPr>
          <p:cNvPr id="7" name="TextBox 6">
            <a:extLst>
              <a:ext uri="{FF2B5EF4-FFF2-40B4-BE49-F238E27FC236}">
                <a16:creationId xmlns:a16="http://schemas.microsoft.com/office/drawing/2014/main" id="{89D526DE-40C6-C498-D8BB-B7742338DFC0}"/>
              </a:ext>
            </a:extLst>
          </p:cNvPr>
          <p:cNvSpPr txBox="1"/>
          <p:nvPr/>
        </p:nvSpPr>
        <p:spPr>
          <a:xfrm rot="16200000">
            <a:off x="1770469" y="1941267"/>
            <a:ext cx="2992582" cy="338554"/>
          </a:xfrm>
          <a:prstGeom prst="rect">
            <a:avLst/>
          </a:prstGeom>
          <a:noFill/>
        </p:spPr>
        <p:txBody>
          <a:bodyPr wrap="square" rtlCol="0">
            <a:spAutoFit/>
          </a:bodyPr>
          <a:lstStyle/>
          <a:p>
            <a:r>
              <a:rPr lang="en-CA" sz="1600" dirty="0"/>
              <a:t>Relative Fishing Mortality Rate</a:t>
            </a:r>
          </a:p>
        </p:txBody>
      </p:sp>
      <p:pic>
        <p:nvPicPr>
          <p:cNvPr id="9" name="Picture 8">
            <a:extLst>
              <a:ext uri="{FF2B5EF4-FFF2-40B4-BE49-F238E27FC236}">
                <a16:creationId xmlns:a16="http://schemas.microsoft.com/office/drawing/2014/main" id="{EBA85FEA-9A01-784A-CF3A-465F928B5E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6321" y="515631"/>
            <a:ext cx="4253348" cy="3038106"/>
          </a:xfrm>
          <a:prstGeom prst="rect">
            <a:avLst/>
          </a:prstGeom>
        </p:spPr>
      </p:pic>
      <p:sp>
        <p:nvSpPr>
          <p:cNvPr id="11" name="TextBox 10">
            <a:extLst>
              <a:ext uri="{FF2B5EF4-FFF2-40B4-BE49-F238E27FC236}">
                <a16:creationId xmlns:a16="http://schemas.microsoft.com/office/drawing/2014/main" id="{F310AA44-A2AC-6C40-5407-4EFFBBA2024B}"/>
              </a:ext>
            </a:extLst>
          </p:cNvPr>
          <p:cNvSpPr txBox="1"/>
          <p:nvPr/>
        </p:nvSpPr>
        <p:spPr>
          <a:xfrm>
            <a:off x="597132" y="4022592"/>
            <a:ext cx="5084617" cy="2031325"/>
          </a:xfrm>
          <a:prstGeom prst="rect">
            <a:avLst/>
          </a:prstGeom>
          <a:noFill/>
        </p:spPr>
        <p:txBody>
          <a:bodyPr wrap="square">
            <a:spAutoFit/>
          </a:bodyPr>
          <a:lstStyle/>
          <a:p>
            <a:r>
              <a:rPr lang="en-CA" sz="1800" dirty="0"/>
              <a:t>Much wider range of life-history parameters sampled from the families </a:t>
            </a:r>
            <a:r>
              <a:rPr lang="en-CA" sz="1800" i="1" dirty="0" err="1"/>
              <a:t>Istiophoridae</a:t>
            </a:r>
            <a:r>
              <a:rPr lang="en-CA" sz="1800" dirty="0"/>
              <a:t> (marlins), </a:t>
            </a:r>
            <a:r>
              <a:rPr lang="en-CA" sz="1800" i="1" dirty="0"/>
              <a:t>Scombridae</a:t>
            </a:r>
            <a:r>
              <a:rPr lang="en-CA" sz="1800" dirty="0"/>
              <a:t> (mackerels, tunas and bonitos) and </a:t>
            </a:r>
            <a:r>
              <a:rPr lang="en-CA" sz="1800" i="1" dirty="0"/>
              <a:t>Carcharhinidae</a:t>
            </a:r>
            <a:r>
              <a:rPr lang="en-CA" sz="1800" dirty="0"/>
              <a:t> (requiem sharks). </a:t>
            </a:r>
          </a:p>
          <a:p>
            <a:endParaRPr lang="en-CA" dirty="0"/>
          </a:p>
          <a:p>
            <a:r>
              <a:rPr lang="en-CA" dirty="0"/>
              <a:t>100,000 simulations of a multi-stock (3) and multi-fleet (3) fishery. </a:t>
            </a:r>
            <a:endParaRPr lang="en-CA" sz="1800" dirty="0"/>
          </a:p>
        </p:txBody>
      </p:sp>
      <p:pic>
        <p:nvPicPr>
          <p:cNvPr id="13" name="Picture 12">
            <a:extLst>
              <a:ext uri="{FF2B5EF4-FFF2-40B4-BE49-F238E27FC236}">
                <a16:creationId xmlns:a16="http://schemas.microsoft.com/office/drawing/2014/main" id="{13BAF697-DCA5-AA9F-A30F-449F82002D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2735" y="3740727"/>
            <a:ext cx="4364182" cy="3117273"/>
          </a:xfrm>
          <a:prstGeom prst="rect">
            <a:avLst/>
          </a:prstGeom>
        </p:spPr>
      </p:pic>
    </p:spTree>
    <p:extLst>
      <p:ext uri="{BB962C8B-B14F-4D97-AF65-F5344CB8AC3E}">
        <p14:creationId xmlns:p14="http://schemas.microsoft.com/office/powerpoint/2010/main" val="32299961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2135</TotalTime>
  <Words>646</Words>
  <Application>Microsoft Office PowerPoint</Application>
  <PresentationFormat>Widescreen</PresentationFormat>
  <Paragraphs>76</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EcoTest Indicator 2: A General-Purpose Stock Status Indicator for Sharks, Billfish and Tunas</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 Data streams and quantities: Time series data</vt:lpstr>
      <vt:lpstr>PowerPoint Presentation</vt:lpstr>
      <vt:lpstr>PowerPoint Presentation</vt:lpstr>
      <vt:lpstr>PowerPoint Presentation</vt:lpstr>
      <vt:lpstr>7. Next steps (Phase IV)</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EcoTest Phase III: Simulation Testing Ecosystem Indicators</dc:title>
  <dc:creator>Thomas Carruthers</dc:creator>
  <cp:lastModifiedBy>Thomas Carruthers</cp:lastModifiedBy>
  <cp:revision>29</cp:revision>
  <dcterms:created xsi:type="dcterms:W3CDTF">2024-05-25T18:34:55Z</dcterms:created>
  <dcterms:modified xsi:type="dcterms:W3CDTF">2025-05-12T14:43:31Z</dcterms:modified>
</cp:coreProperties>
</file>

<file path=docProps/thumbnail.jpeg>
</file>